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57"/>
  </p:notesMasterIdLst>
  <p:handoutMasterIdLst>
    <p:handoutMasterId r:id="rId58"/>
  </p:handoutMasterIdLst>
  <p:sldIdLst>
    <p:sldId id="257" r:id="rId3"/>
    <p:sldId id="356" r:id="rId4"/>
    <p:sldId id="358" r:id="rId5"/>
    <p:sldId id="277" r:id="rId6"/>
    <p:sldId id="279" r:id="rId7"/>
    <p:sldId id="291" r:id="rId8"/>
    <p:sldId id="287" r:id="rId9"/>
    <p:sldId id="281" r:id="rId10"/>
    <p:sldId id="284" r:id="rId11"/>
    <p:sldId id="285" r:id="rId12"/>
    <p:sldId id="275" r:id="rId13"/>
    <p:sldId id="276" r:id="rId14"/>
    <p:sldId id="301" r:id="rId15"/>
    <p:sldId id="295" r:id="rId16"/>
    <p:sldId id="294" r:id="rId17"/>
    <p:sldId id="302" r:id="rId18"/>
    <p:sldId id="274" r:id="rId19"/>
    <p:sldId id="296" r:id="rId20"/>
    <p:sldId id="297" r:id="rId21"/>
    <p:sldId id="298" r:id="rId22"/>
    <p:sldId id="359" r:id="rId23"/>
    <p:sldId id="304" r:id="rId24"/>
    <p:sldId id="305" r:id="rId25"/>
    <p:sldId id="299" r:id="rId26"/>
    <p:sldId id="310" r:id="rId27"/>
    <p:sldId id="306" r:id="rId28"/>
    <p:sldId id="335" r:id="rId29"/>
    <p:sldId id="355" r:id="rId30"/>
    <p:sldId id="354" r:id="rId31"/>
    <p:sldId id="340" r:id="rId32"/>
    <p:sldId id="313" r:id="rId33"/>
    <p:sldId id="341" r:id="rId34"/>
    <p:sldId id="312" r:id="rId35"/>
    <p:sldId id="343" r:id="rId36"/>
    <p:sldId id="342" r:id="rId37"/>
    <p:sldId id="345" r:id="rId38"/>
    <p:sldId id="347" r:id="rId39"/>
    <p:sldId id="348" r:id="rId40"/>
    <p:sldId id="349" r:id="rId41"/>
    <p:sldId id="350" r:id="rId42"/>
    <p:sldId id="351" r:id="rId43"/>
    <p:sldId id="336" r:id="rId44"/>
    <p:sldId id="337" r:id="rId45"/>
    <p:sldId id="321" r:id="rId46"/>
    <p:sldId id="322" r:id="rId47"/>
    <p:sldId id="324" r:id="rId48"/>
    <p:sldId id="352" r:id="rId49"/>
    <p:sldId id="325" r:id="rId50"/>
    <p:sldId id="353" r:id="rId51"/>
    <p:sldId id="357" r:id="rId52"/>
    <p:sldId id="327" r:id="rId53"/>
    <p:sldId id="328" r:id="rId54"/>
    <p:sldId id="361" r:id="rId55"/>
    <p:sldId id="360" r:id="rId56"/>
  </p:sldIdLst>
  <p:sldSz cx="12192000" cy="6858000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93D5B-D453-4FBC-BBFD-5F118817B9F7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4CB58-48D2-41B7-817F-E682A6166F6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4457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F1A37-EF25-40FB-80B0-55DF4A2F656E}" type="datetimeFigureOut">
              <a:rPr lang="it-IT" smtClean="0"/>
              <a:t>17/10/2018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A7924-3A41-42EA-BA22-0AF5E4FB55FE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70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7924-3A41-42EA-BA22-0AF5E4FB55FE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65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5"/>
            <a:ext cx="12192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64010" y="3832827"/>
            <a:ext cx="12048863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14972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260975"/>
            <a:ext cx="103632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2949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6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212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ttangolo 167"/>
          <p:cNvSpPr/>
          <p:nvPr userDrawn="1"/>
        </p:nvSpPr>
        <p:spPr>
          <a:xfrm>
            <a:off x="0" y="3832225"/>
            <a:ext cx="12192000" cy="3025775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169" name="Gruppo 168"/>
          <p:cNvGrpSpPr/>
          <p:nvPr userDrawn="1"/>
        </p:nvGrpSpPr>
        <p:grpSpPr>
          <a:xfrm>
            <a:off x="64010" y="3832827"/>
            <a:ext cx="12048863" cy="180000"/>
            <a:chOff x="1218340" y="275867"/>
            <a:chExt cx="17715122" cy="567843"/>
          </a:xfrm>
        </p:grpSpPr>
        <p:cxnSp>
          <p:nvCxnSpPr>
            <p:cNvPr id="170" name="Connettore 1 169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Connettore 1 252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1 253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Connettore 1 254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1 255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Connettore 1 256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Connettore 1 257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Connettore 1 258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Connettore 1 259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Connettore 1 260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Connettore 1 261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Connettore 1 262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Connettore 1 263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Connettore 1 264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Connettore 1 265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Connettore 1 266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Connettore 1 267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Connettore 1 268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Connettore 1 269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Connettore 1 270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Connettore 1 271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ttore 1 272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Connettore 1 273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Connettore 1 274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Connettore 1 275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Connettore 1 276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Connettore 1 277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Connettore 1 278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Connettore 1 279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Connettore 1 280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Connettore 1 281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Connettore 1 282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Connettore 1 283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Connettore 1 284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nettore 1 285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Connettore 1 286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Connettore 1 287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Connettore 1 288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14972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260975"/>
            <a:ext cx="10363200" cy="13335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863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1" y="6346379"/>
            <a:ext cx="3706832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9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30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0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44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995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92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77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Rettangolo 252"/>
          <p:cNvSpPr/>
          <p:nvPr userDrawn="1"/>
        </p:nvSpPr>
        <p:spPr>
          <a:xfrm>
            <a:off x="0" y="1"/>
            <a:ext cx="12192000" cy="1269904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129" name="Rettangolo 128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 sz="1800" dirty="0">
              <a:solidFill>
                <a:prstClr val="white"/>
              </a:solidFill>
            </a:endParaRPr>
          </a:p>
        </p:txBody>
      </p:sp>
      <p:grpSp>
        <p:nvGrpSpPr>
          <p:cNvPr id="132" name="Gruppo 131"/>
          <p:cNvGrpSpPr/>
          <p:nvPr userDrawn="1"/>
        </p:nvGrpSpPr>
        <p:grpSpPr>
          <a:xfrm>
            <a:off x="64010" y="1089904"/>
            <a:ext cx="12048863" cy="180000"/>
            <a:chOff x="1218340" y="275867"/>
            <a:chExt cx="17715122" cy="567843"/>
          </a:xfrm>
        </p:grpSpPr>
        <p:cxnSp>
          <p:nvCxnSpPr>
            <p:cNvPr id="133" name="Connettore 1 132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 userDrawn="1"/>
          </p:nvCxnSpPr>
          <p:spPr>
            <a:xfrm>
              <a:off x="13672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ttore 1 134"/>
            <p:cNvCxnSpPr/>
            <p:nvPr userDrawn="1"/>
          </p:nvCxnSpPr>
          <p:spPr>
            <a:xfrm>
              <a:off x="15160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ttore 1 135"/>
            <p:cNvCxnSpPr/>
            <p:nvPr userDrawn="1"/>
          </p:nvCxnSpPr>
          <p:spPr>
            <a:xfrm>
              <a:off x="16649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 userDrawn="1"/>
          </p:nvCxnSpPr>
          <p:spPr>
            <a:xfrm>
              <a:off x="18138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ttore 1 137"/>
            <p:cNvCxnSpPr/>
            <p:nvPr userDrawn="1"/>
          </p:nvCxnSpPr>
          <p:spPr>
            <a:xfrm>
              <a:off x="196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Connettore 1 138"/>
            <p:cNvCxnSpPr/>
            <p:nvPr userDrawn="1"/>
          </p:nvCxnSpPr>
          <p:spPr>
            <a:xfrm>
              <a:off x="21115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 userDrawn="1"/>
          </p:nvCxnSpPr>
          <p:spPr>
            <a:xfrm>
              <a:off x="22604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ttore 1 140"/>
            <p:cNvCxnSpPr/>
            <p:nvPr userDrawn="1"/>
          </p:nvCxnSpPr>
          <p:spPr>
            <a:xfrm>
              <a:off x="24092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ttore 1 141"/>
            <p:cNvCxnSpPr/>
            <p:nvPr userDrawn="1"/>
          </p:nvCxnSpPr>
          <p:spPr>
            <a:xfrm>
              <a:off x="25581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ttore 1 142"/>
            <p:cNvCxnSpPr/>
            <p:nvPr userDrawn="1"/>
          </p:nvCxnSpPr>
          <p:spPr>
            <a:xfrm>
              <a:off x="2707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Connettore 1 143"/>
            <p:cNvCxnSpPr/>
            <p:nvPr userDrawn="1"/>
          </p:nvCxnSpPr>
          <p:spPr>
            <a:xfrm>
              <a:off x="28558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Connettore 1 144"/>
            <p:cNvCxnSpPr/>
            <p:nvPr userDrawn="1"/>
          </p:nvCxnSpPr>
          <p:spPr>
            <a:xfrm>
              <a:off x="30047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ttore 1 145"/>
            <p:cNvCxnSpPr/>
            <p:nvPr userDrawn="1"/>
          </p:nvCxnSpPr>
          <p:spPr>
            <a:xfrm>
              <a:off x="31536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ttore 1 146"/>
            <p:cNvCxnSpPr/>
            <p:nvPr userDrawn="1"/>
          </p:nvCxnSpPr>
          <p:spPr>
            <a:xfrm>
              <a:off x="33024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ttore 1 147"/>
            <p:cNvCxnSpPr/>
            <p:nvPr userDrawn="1"/>
          </p:nvCxnSpPr>
          <p:spPr>
            <a:xfrm>
              <a:off x="3451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Connettore 1 148"/>
            <p:cNvCxnSpPr/>
            <p:nvPr userDrawn="1"/>
          </p:nvCxnSpPr>
          <p:spPr>
            <a:xfrm>
              <a:off x="36002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ttore 1 149"/>
            <p:cNvCxnSpPr/>
            <p:nvPr userDrawn="1"/>
          </p:nvCxnSpPr>
          <p:spPr>
            <a:xfrm>
              <a:off x="37490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ttore 1 150"/>
            <p:cNvCxnSpPr/>
            <p:nvPr userDrawn="1"/>
          </p:nvCxnSpPr>
          <p:spPr>
            <a:xfrm>
              <a:off x="389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ttore 1 151"/>
            <p:cNvCxnSpPr/>
            <p:nvPr userDrawn="1"/>
          </p:nvCxnSpPr>
          <p:spPr>
            <a:xfrm>
              <a:off x="40468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ttore 1 152"/>
            <p:cNvCxnSpPr/>
            <p:nvPr userDrawn="1"/>
          </p:nvCxnSpPr>
          <p:spPr>
            <a:xfrm>
              <a:off x="419568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Connettore 1 153"/>
            <p:cNvCxnSpPr/>
            <p:nvPr userDrawn="1"/>
          </p:nvCxnSpPr>
          <p:spPr>
            <a:xfrm>
              <a:off x="4344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Connettore 1 154"/>
            <p:cNvCxnSpPr/>
            <p:nvPr userDrawn="1"/>
          </p:nvCxnSpPr>
          <p:spPr>
            <a:xfrm>
              <a:off x="44934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ttore 1 155"/>
            <p:cNvCxnSpPr/>
            <p:nvPr userDrawn="1"/>
          </p:nvCxnSpPr>
          <p:spPr>
            <a:xfrm>
              <a:off x="46422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ttore 1 156"/>
            <p:cNvCxnSpPr/>
            <p:nvPr userDrawn="1"/>
          </p:nvCxnSpPr>
          <p:spPr>
            <a:xfrm>
              <a:off x="479114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ttore 1 157"/>
            <p:cNvCxnSpPr/>
            <p:nvPr userDrawn="1"/>
          </p:nvCxnSpPr>
          <p:spPr>
            <a:xfrm>
              <a:off x="494001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ttore 1 158"/>
            <p:cNvCxnSpPr/>
            <p:nvPr userDrawn="1"/>
          </p:nvCxnSpPr>
          <p:spPr>
            <a:xfrm>
              <a:off x="5088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Connettore 1 159"/>
            <p:cNvCxnSpPr/>
            <p:nvPr userDrawn="1"/>
          </p:nvCxnSpPr>
          <p:spPr>
            <a:xfrm>
              <a:off x="52377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ttore 1 160"/>
            <p:cNvCxnSpPr/>
            <p:nvPr userDrawn="1"/>
          </p:nvCxnSpPr>
          <p:spPr>
            <a:xfrm>
              <a:off x="53866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ttore 1 161"/>
            <p:cNvCxnSpPr/>
            <p:nvPr userDrawn="1"/>
          </p:nvCxnSpPr>
          <p:spPr>
            <a:xfrm>
              <a:off x="553548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ttore 1 162"/>
            <p:cNvCxnSpPr/>
            <p:nvPr userDrawn="1"/>
          </p:nvCxnSpPr>
          <p:spPr>
            <a:xfrm>
              <a:off x="568435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Connettore 1 163"/>
            <p:cNvCxnSpPr/>
            <p:nvPr userDrawn="1"/>
          </p:nvCxnSpPr>
          <p:spPr>
            <a:xfrm>
              <a:off x="5833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ttore 1 164"/>
            <p:cNvCxnSpPr/>
            <p:nvPr userDrawn="1"/>
          </p:nvCxnSpPr>
          <p:spPr>
            <a:xfrm>
              <a:off x="5982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ttore 1 165"/>
            <p:cNvCxnSpPr/>
            <p:nvPr userDrawn="1"/>
          </p:nvCxnSpPr>
          <p:spPr>
            <a:xfrm>
              <a:off x="61309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ttore 1 166"/>
            <p:cNvCxnSpPr/>
            <p:nvPr userDrawn="1"/>
          </p:nvCxnSpPr>
          <p:spPr>
            <a:xfrm>
              <a:off x="62798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ttore 1 167"/>
            <p:cNvCxnSpPr/>
            <p:nvPr userDrawn="1"/>
          </p:nvCxnSpPr>
          <p:spPr>
            <a:xfrm>
              <a:off x="64286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ttore 1 168"/>
            <p:cNvCxnSpPr/>
            <p:nvPr userDrawn="1"/>
          </p:nvCxnSpPr>
          <p:spPr>
            <a:xfrm>
              <a:off x="65775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ttore 1 169"/>
            <p:cNvCxnSpPr/>
            <p:nvPr userDrawn="1"/>
          </p:nvCxnSpPr>
          <p:spPr>
            <a:xfrm>
              <a:off x="67264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ttore 1 170"/>
            <p:cNvCxnSpPr/>
            <p:nvPr userDrawn="1"/>
          </p:nvCxnSpPr>
          <p:spPr>
            <a:xfrm>
              <a:off x="68752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ttore 1 171"/>
            <p:cNvCxnSpPr/>
            <p:nvPr userDrawn="1"/>
          </p:nvCxnSpPr>
          <p:spPr>
            <a:xfrm>
              <a:off x="70241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ttore 1 172"/>
            <p:cNvCxnSpPr/>
            <p:nvPr userDrawn="1"/>
          </p:nvCxnSpPr>
          <p:spPr>
            <a:xfrm>
              <a:off x="71730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ttore 1 173"/>
            <p:cNvCxnSpPr/>
            <p:nvPr userDrawn="1"/>
          </p:nvCxnSpPr>
          <p:spPr>
            <a:xfrm>
              <a:off x="73218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ttore 1 174"/>
            <p:cNvCxnSpPr/>
            <p:nvPr userDrawn="1"/>
          </p:nvCxnSpPr>
          <p:spPr>
            <a:xfrm>
              <a:off x="74707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1 175"/>
            <p:cNvCxnSpPr/>
            <p:nvPr userDrawn="1"/>
          </p:nvCxnSpPr>
          <p:spPr>
            <a:xfrm>
              <a:off x="76196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ttore 1 176"/>
            <p:cNvCxnSpPr/>
            <p:nvPr userDrawn="1"/>
          </p:nvCxnSpPr>
          <p:spPr>
            <a:xfrm>
              <a:off x="77684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1 177"/>
            <p:cNvCxnSpPr/>
            <p:nvPr userDrawn="1"/>
          </p:nvCxnSpPr>
          <p:spPr>
            <a:xfrm>
              <a:off x="79173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Connettore 1 178"/>
            <p:cNvCxnSpPr/>
            <p:nvPr userDrawn="1"/>
          </p:nvCxnSpPr>
          <p:spPr>
            <a:xfrm>
              <a:off x="806622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ttore 1 179"/>
            <p:cNvCxnSpPr/>
            <p:nvPr userDrawn="1"/>
          </p:nvCxnSpPr>
          <p:spPr>
            <a:xfrm>
              <a:off x="82150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ttore 1 180"/>
            <p:cNvCxnSpPr/>
            <p:nvPr userDrawn="1"/>
          </p:nvCxnSpPr>
          <p:spPr>
            <a:xfrm>
              <a:off x="836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ttore 1 181"/>
            <p:cNvCxnSpPr/>
            <p:nvPr userDrawn="1"/>
          </p:nvCxnSpPr>
          <p:spPr>
            <a:xfrm>
              <a:off x="85128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Connettore 1 182"/>
            <p:cNvCxnSpPr/>
            <p:nvPr userDrawn="1"/>
          </p:nvCxnSpPr>
          <p:spPr>
            <a:xfrm>
              <a:off x="86616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ttore 1 183"/>
            <p:cNvCxnSpPr/>
            <p:nvPr userDrawn="1"/>
          </p:nvCxnSpPr>
          <p:spPr>
            <a:xfrm>
              <a:off x="8810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ttore 1 184"/>
            <p:cNvCxnSpPr/>
            <p:nvPr userDrawn="1"/>
          </p:nvCxnSpPr>
          <p:spPr>
            <a:xfrm>
              <a:off x="895942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ttore 1 185"/>
            <p:cNvCxnSpPr/>
            <p:nvPr userDrawn="1"/>
          </p:nvCxnSpPr>
          <p:spPr>
            <a:xfrm>
              <a:off x="910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ttore 1 186"/>
            <p:cNvCxnSpPr/>
            <p:nvPr userDrawn="1"/>
          </p:nvCxnSpPr>
          <p:spPr>
            <a:xfrm>
              <a:off x="925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Connettore 1 187"/>
            <p:cNvCxnSpPr/>
            <p:nvPr userDrawn="1"/>
          </p:nvCxnSpPr>
          <p:spPr>
            <a:xfrm>
              <a:off x="94060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Connettore 1 188"/>
            <p:cNvCxnSpPr/>
            <p:nvPr userDrawn="1"/>
          </p:nvCxnSpPr>
          <p:spPr>
            <a:xfrm>
              <a:off x="9554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ttore 1 189"/>
            <p:cNvCxnSpPr/>
            <p:nvPr userDrawn="1"/>
          </p:nvCxnSpPr>
          <p:spPr>
            <a:xfrm>
              <a:off x="97037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ttore 1 190"/>
            <p:cNvCxnSpPr/>
            <p:nvPr userDrawn="1"/>
          </p:nvCxnSpPr>
          <p:spPr>
            <a:xfrm>
              <a:off x="9852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ttore 1 191"/>
            <p:cNvCxnSpPr/>
            <p:nvPr userDrawn="1"/>
          </p:nvCxnSpPr>
          <p:spPr>
            <a:xfrm>
              <a:off x="1000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Connettore 1 192"/>
            <p:cNvCxnSpPr/>
            <p:nvPr userDrawn="1"/>
          </p:nvCxnSpPr>
          <p:spPr>
            <a:xfrm>
              <a:off x="101503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ttore 1 193"/>
            <p:cNvCxnSpPr/>
            <p:nvPr userDrawn="1"/>
          </p:nvCxnSpPr>
          <p:spPr>
            <a:xfrm>
              <a:off x="10299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ttore 1 194"/>
            <p:cNvCxnSpPr/>
            <p:nvPr userDrawn="1"/>
          </p:nvCxnSpPr>
          <p:spPr>
            <a:xfrm>
              <a:off x="104480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ttore 1 195"/>
            <p:cNvCxnSpPr/>
            <p:nvPr userDrawn="1"/>
          </p:nvCxnSpPr>
          <p:spPr>
            <a:xfrm>
              <a:off x="105969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ttore 1 196"/>
            <p:cNvCxnSpPr/>
            <p:nvPr userDrawn="1"/>
          </p:nvCxnSpPr>
          <p:spPr>
            <a:xfrm>
              <a:off x="107458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ttore 1 197"/>
            <p:cNvCxnSpPr/>
            <p:nvPr userDrawn="1"/>
          </p:nvCxnSpPr>
          <p:spPr>
            <a:xfrm>
              <a:off x="108946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ttore 1 198"/>
            <p:cNvCxnSpPr/>
            <p:nvPr userDrawn="1"/>
          </p:nvCxnSpPr>
          <p:spPr>
            <a:xfrm>
              <a:off x="110435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1 199"/>
            <p:cNvCxnSpPr/>
            <p:nvPr userDrawn="1"/>
          </p:nvCxnSpPr>
          <p:spPr>
            <a:xfrm>
              <a:off x="111924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ttore 1 200"/>
            <p:cNvCxnSpPr/>
            <p:nvPr userDrawn="1"/>
          </p:nvCxnSpPr>
          <p:spPr>
            <a:xfrm>
              <a:off x="113412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1 201"/>
            <p:cNvCxnSpPr/>
            <p:nvPr userDrawn="1"/>
          </p:nvCxnSpPr>
          <p:spPr>
            <a:xfrm>
              <a:off x="114901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ttore 1 202"/>
            <p:cNvCxnSpPr/>
            <p:nvPr userDrawn="1"/>
          </p:nvCxnSpPr>
          <p:spPr>
            <a:xfrm>
              <a:off x="116390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ttore 1 203"/>
            <p:cNvCxnSpPr/>
            <p:nvPr userDrawn="1"/>
          </p:nvCxnSpPr>
          <p:spPr>
            <a:xfrm>
              <a:off x="117878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Connettore 1 204"/>
            <p:cNvCxnSpPr/>
            <p:nvPr userDrawn="1"/>
          </p:nvCxnSpPr>
          <p:spPr>
            <a:xfrm>
              <a:off x="119367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Connettore 1 205"/>
            <p:cNvCxnSpPr/>
            <p:nvPr userDrawn="1"/>
          </p:nvCxnSpPr>
          <p:spPr>
            <a:xfrm>
              <a:off x="120856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ttore 1 206"/>
            <p:cNvCxnSpPr/>
            <p:nvPr userDrawn="1"/>
          </p:nvCxnSpPr>
          <p:spPr>
            <a:xfrm>
              <a:off x="122344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ttore 1 207"/>
            <p:cNvCxnSpPr/>
            <p:nvPr userDrawn="1"/>
          </p:nvCxnSpPr>
          <p:spPr>
            <a:xfrm>
              <a:off x="12383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ttore 1 208"/>
            <p:cNvCxnSpPr/>
            <p:nvPr userDrawn="1"/>
          </p:nvCxnSpPr>
          <p:spPr>
            <a:xfrm>
              <a:off x="1253223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ttore 1 209"/>
            <p:cNvCxnSpPr/>
            <p:nvPr userDrawn="1"/>
          </p:nvCxnSpPr>
          <p:spPr>
            <a:xfrm>
              <a:off x="126810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ttore 1 210"/>
            <p:cNvCxnSpPr/>
            <p:nvPr userDrawn="1"/>
          </p:nvCxnSpPr>
          <p:spPr>
            <a:xfrm>
              <a:off x="128299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Connettore 1 211"/>
            <p:cNvCxnSpPr/>
            <p:nvPr userDrawn="1"/>
          </p:nvCxnSpPr>
          <p:spPr>
            <a:xfrm>
              <a:off x="1297883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ttore 1 212"/>
            <p:cNvCxnSpPr/>
            <p:nvPr userDrawn="1"/>
          </p:nvCxnSpPr>
          <p:spPr>
            <a:xfrm>
              <a:off x="131277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Connettore 1 213"/>
            <p:cNvCxnSpPr/>
            <p:nvPr userDrawn="1"/>
          </p:nvCxnSpPr>
          <p:spPr>
            <a:xfrm>
              <a:off x="13276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Connettore 1 214"/>
            <p:cNvCxnSpPr/>
            <p:nvPr userDrawn="1"/>
          </p:nvCxnSpPr>
          <p:spPr>
            <a:xfrm>
              <a:off x="134254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Connettore 1 215"/>
            <p:cNvCxnSpPr/>
            <p:nvPr userDrawn="1"/>
          </p:nvCxnSpPr>
          <p:spPr>
            <a:xfrm>
              <a:off x="13574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Connettore 1 216"/>
            <p:cNvCxnSpPr/>
            <p:nvPr userDrawn="1"/>
          </p:nvCxnSpPr>
          <p:spPr>
            <a:xfrm>
              <a:off x="137231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Connettore 1 217"/>
            <p:cNvCxnSpPr/>
            <p:nvPr userDrawn="1"/>
          </p:nvCxnSpPr>
          <p:spPr>
            <a:xfrm>
              <a:off x="138720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Connettore 1 218"/>
            <p:cNvCxnSpPr/>
            <p:nvPr userDrawn="1"/>
          </p:nvCxnSpPr>
          <p:spPr>
            <a:xfrm>
              <a:off x="140209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Connettore 1 219"/>
            <p:cNvCxnSpPr/>
            <p:nvPr userDrawn="1"/>
          </p:nvCxnSpPr>
          <p:spPr>
            <a:xfrm>
              <a:off x="141697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Connettore 1 220"/>
            <p:cNvCxnSpPr/>
            <p:nvPr userDrawn="1"/>
          </p:nvCxnSpPr>
          <p:spPr>
            <a:xfrm>
              <a:off x="14318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Connettore 1 221"/>
            <p:cNvCxnSpPr/>
            <p:nvPr userDrawn="1"/>
          </p:nvCxnSpPr>
          <p:spPr>
            <a:xfrm>
              <a:off x="144675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Connettore 1 222"/>
            <p:cNvCxnSpPr/>
            <p:nvPr userDrawn="1"/>
          </p:nvCxnSpPr>
          <p:spPr>
            <a:xfrm>
              <a:off x="146163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Connettore 1 223"/>
            <p:cNvCxnSpPr/>
            <p:nvPr userDrawn="1"/>
          </p:nvCxnSpPr>
          <p:spPr>
            <a:xfrm>
              <a:off x="147652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Connettore 1 224"/>
            <p:cNvCxnSpPr/>
            <p:nvPr userDrawn="1"/>
          </p:nvCxnSpPr>
          <p:spPr>
            <a:xfrm>
              <a:off x="149141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Connettore 1 225"/>
            <p:cNvCxnSpPr/>
            <p:nvPr userDrawn="1"/>
          </p:nvCxnSpPr>
          <p:spPr>
            <a:xfrm>
              <a:off x="15062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Connettore 1 226"/>
            <p:cNvCxnSpPr/>
            <p:nvPr userDrawn="1"/>
          </p:nvCxnSpPr>
          <p:spPr>
            <a:xfrm>
              <a:off x="152118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Connettore 1 227"/>
            <p:cNvCxnSpPr/>
            <p:nvPr userDrawn="1"/>
          </p:nvCxnSpPr>
          <p:spPr>
            <a:xfrm>
              <a:off x="153607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Connettore 1 228"/>
            <p:cNvCxnSpPr/>
            <p:nvPr userDrawn="1"/>
          </p:nvCxnSpPr>
          <p:spPr>
            <a:xfrm>
              <a:off x="155095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Connettore 1 229"/>
            <p:cNvCxnSpPr/>
            <p:nvPr userDrawn="1"/>
          </p:nvCxnSpPr>
          <p:spPr>
            <a:xfrm>
              <a:off x="156584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Connettore 1 230"/>
            <p:cNvCxnSpPr/>
            <p:nvPr userDrawn="1"/>
          </p:nvCxnSpPr>
          <p:spPr>
            <a:xfrm>
              <a:off x="158073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Connettore 1 231"/>
            <p:cNvCxnSpPr/>
            <p:nvPr userDrawn="1"/>
          </p:nvCxnSpPr>
          <p:spPr>
            <a:xfrm>
              <a:off x="159561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Connettore 1 232"/>
            <p:cNvCxnSpPr/>
            <p:nvPr userDrawn="1"/>
          </p:nvCxnSpPr>
          <p:spPr>
            <a:xfrm>
              <a:off x="161050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Connettore 1 233"/>
            <p:cNvCxnSpPr/>
            <p:nvPr userDrawn="1"/>
          </p:nvCxnSpPr>
          <p:spPr>
            <a:xfrm>
              <a:off x="162539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Connettore 1 234"/>
            <p:cNvCxnSpPr/>
            <p:nvPr userDrawn="1"/>
          </p:nvCxnSpPr>
          <p:spPr>
            <a:xfrm>
              <a:off x="1640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Connettore 1 235"/>
            <p:cNvCxnSpPr/>
            <p:nvPr userDrawn="1"/>
          </p:nvCxnSpPr>
          <p:spPr>
            <a:xfrm>
              <a:off x="165516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Connettore 1 236"/>
            <p:cNvCxnSpPr/>
            <p:nvPr userDrawn="1"/>
          </p:nvCxnSpPr>
          <p:spPr>
            <a:xfrm>
              <a:off x="16700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Connettore 1 237"/>
            <p:cNvCxnSpPr/>
            <p:nvPr userDrawn="1"/>
          </p:nvCxnSpPr>
          <p:spPr>
            <a:xfrm>
              <a:off x="168493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Connettore 1 238"/>
            <p:cNvCxnSpPr/>
            <p:nvPr userDrawn="1"/>
          </p:nvCxnSpPr>
          <p:spPr>
            <a:xfrm>
              <a:off x="1699824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Connettore 1 239"/>
            <p:cNvCxnSpPr/>
            <p:nvPr userDrawn="1"/>
          </p:nvCxnSpPr>
          <p:spPr>
            <a:xfrm>
              <a:off x="171471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Connettore 1 240"/>
            <p:cNvCxnSpPr/>
            <p:nvPr userDrawn="1"/>
          </p:nvCxnSpPr>
          <p:spPr>
            <a:xfrm>
              <a:off x="1729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Connettore 1 241"/>
            <p:cNvCxnSpPr/>
            <p:nvPr userDrawn="1"/>
          </p:nvCxnSpPr>
          <p:spPr>
            <a:xfrm>
              <a:off x="17444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Connettore 1 242"/>
            <p:cNvCxnSpPr/>
            <p:nvPr userDrawn="1"/>
          </p:nvCxnSpPr>
          <p:spPr>
            <a:xfrm>
              <a:off x="175937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Connettore 1 243"/>
            <p:cNvCxnSpPr/>
            <p:nvPr userDrawn="1"/>
          </p:nvCxnSpPr>
          <p:spPr>
            <a:xfrm>
              <a:off x="1774257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Connettore 1 244"/>
            <p:cNvCxnSpPr/>
            <p:nvPr userDrawn="1"/>
          </p:nvCxnSpPr>
          <p:spPr>
            <a:xfrm>
              <a:off x="178914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Connettore 1 245"/>
            <p:cNvCxnSpPr/>
            <p:nvPr userDrawn="1"/>
          </p:nvCxnSpPr>
          <p:spPr>
            <a:xfrm>
              <a:off x="1804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Connettore 1 246"/>
            <p:cNvCxnSpPr/>
            <p:nvPr userDrawn="1"/>
          </p:nvCxnSpPr>
          <p:spPr>
            <a:xfrm>
              <a:off x="18189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Connettore 1 247"/>
            <p:cNvCxnSpPr/>
            <p:nvPr userDrawn="1"/>
          </p:nvCxnSpPr>
          <p:spPr>
            <a:xfrm>
              <a:off x="183380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Connettore 1 248"/>
            <p:cNvCxnSpPr/>
            <p:nvPr userDrawn="1"/>
          </p:nvCxnSpPr>
          <p:spPr>
            <a:xfrm>
              <a:off x="1848691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Connettore 1 249"/>
            <p:cNvCxnSpPr/>
            <p:nvPr userDrawn="1"/>
          </p:nvCxnSpPr>
          <p:spPr>
            <a:xfrm>
              <a:off x="186357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Connettore 1 250"/>
            <p:cNvCxnSpPr/>
            <p:nvPr userDrawn="1"/>
          </p:nvCxnSpPr>
          <p:spPr>
            <a:xfrm>
              <a:off x="187846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Connettore 1 251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31" y="6346379"/>
            <a:ext cx="3706832" cy="2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99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939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30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9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903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56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575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457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8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 smtClean="0"/>
              <a:t>Fare clic sull'icona per inserire un'immagine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7834947A-1B05-2B43-AD85-E646CE852B9E}" type="slidenum">
              <a:rPr lang="it-IT" smtClean="0">
                <a:solidFill>
                  <a:prstClr val="black"/>
                </a:solidFill>
              </a:rPr>
              <a:pPr defTabSz="457200"/>
              <a:t>‹#›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8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912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84695" y="139166"/>
            <a:ext cx="11441391" cy="840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8579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05855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4572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Wingdings" charset="2"/>
        <a:buNone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11" Type="http://schemas.openxmlformats.org/officeDocument/2006/relationships/image" Target="../media/image2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3.png"/><Relationship Id="rId4" Type="http://schemas.openxmlformats.org/officeDocument/2006/relationships/image" Target="../media/image17.wmf"/><Relationship Id="rId9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time.com/time/magazine/0,9263,7601340416,00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time.com/time/magazine/0,9263,7601340416,00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time.com/time/magazine/0,9263,7601340416,00.html" TargetMode="Externa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content.time.com/time/magazine/0,9263,7601340416,00.html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01_Polimi_centrato_COL_positiv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91" y="536289"/>
            <a:ext cx="3206840" cy="249763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109470" y="4033817"/>
            <a:ext cx="12410940" cy="968375"/>
          </a:xfrm>
        </p:spPr>
        <p:txBody>
          <a:bodyPr>
            <a:noAutofit/>
          </a:bodyPr>
          <a:lstStyle/>
          <a:p>
            <a:pPr algn="ctr"/>
            <a:r>
              <a:rPr lang="it-IT" sz="70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La </a:t>
            </a:r>
            <a:r>
              <a:rPr lang="it-IT" sz="7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Freccia del Tempo:</a:t>
            </a:r>
            <a:br>
              <a:rPr lang="it-IT" sz="70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it-IT" sz="480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Una direzione per lo studio della termodinamica</a:t>
            </a:r>
            <a:endParaRPr lang="it-IT" sz="4800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531431"/>
            <a:ext cx="9144000" cy="1333500"/>
          </a:xfrm>
        </p:spPr>
        <p:txBody>
          <a:bodyPr/>
          <a:lstStyle/>
          <a:p>
            <a:pPr algn="ctr"/>
            <a:endParaRPr lang="it-IT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it-I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Giovanni Valente  </a:t>
            </a:r>
          </a:p>
          <a:p>
            <a:pPr algn="ctr"/>
            <a:r>
              <a:rPr lang="it-IT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Dipartimento di Matematica (DMAT)</a:t>
            </a:r>
            <a:endParaRPr lang="it-IT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0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Einstein: Termodinamica come teoria universale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59236" y="1635621"/>
            <a:ext cx="856631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« [Una legge] colpisce tanto di più quanto maggiore è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la semplicità delle sue premesse, più diversificate sono </a:t>
            </a:r>
          </a:p>
          <a:p>
            <a:r>
              <a:rPr lang="it-IT" sz="2800" dirty="0">
                <a:solidFill>
                  <a:prstClr val="black"/>
                </a:solidFill>
              </a:rPr>
              <a:t>l</a:t>
            </a:r>
            <a:r>
              <a:rPr lang="it-IT" sz="2800" dirty="0" smtClean="0">
                <a:solidFill>
                  <a:prstClr val="black"/>
                </a:solidFill>
              </a:rPr>
              <a:t>e cose che mette in relazione, e più esteso è il dominio</a:t>
            </a:r>
          </a:p>
          <a:p>
            <a:r>
              <a:rPr lang="it-IT" sz="2800" dirty="0">
                <a:solidFill>
                  <a:prstClr val="black"/>
                </a:solidFill>
              </a:rPr>
              <a:t>d</a:t>
            </a:r>
            <a:r>
              <a:rPr lang="it-IT" sz="2800" dirty="0" smtClean="0">
                <a:solidFill>
                  <a:prstClr val="black"/>
                </a:solidFill>
              </a:rPr>
              <a:t>i applicabilità. Da qui viene la profonda impressione </a:t>
            </a:r>
          </a:p>
          <a:p>
            <a:r>
              <a:rPr lang="it-IT" sz="2800" dirty="0">
                <a:solidFill>
                  <a:prstClr val="black"/>
                </a:solidFill>
              </a:rPr>
              <a:t>c</a:t>
            </a:r>
            <a:r>
              <a:rPr lang="it-IT" sz="2800" dirty="0" smtClean="0">
                <a:solidFill>
                  <a:prstClr val="black"/>
                </a:solidFill>
              </a:rPr>
              <a:t>he la termodinamica classica mi ha fatto. È la sola teoria </a:t>
            </a:r>
          </a:p>
          <a:p>
            <a:r>
              <a:rPr lang="it-IT" sz="2800" dirty="0">
                <a:solidFill>
                  <a:prstClr val="black"/>
                </a:solidFill>
              </a:rPr>
              <a:t>f</a:t>
            </a:r>
            <a:r>
              <a:rPr lang="it-IT" sz="2800" dirty="0" smtClean="0">
                <a:solidFill>
                  <a:prstClr val="black"/>
                </a:solidFill>
              </a:rPr>
              <a:t>isica di contenuto universale che, ne sono convinto,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non verrà mai sovvertita nell’ambito di applicabilità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dei suoi concetti basilari». </a:t>
            </a:r>
          </a:p>
          <a:p>
            <a:endParaRPr lang="it-IT" sz="800" dirty="0" smtClean="0">
              <a:solidFill>
                <a:prstClr val="black"/>
              </a:solidFill>
            </a:endParaRPr>
          </a:p>
          <a:p>
            <a:r>
              <a:rPr lang="it-IT" sz="2800" dirty="0" smtClean="0">
                <a:solidFill>
                  <a:prstClr val="black"/>
                </a:solidFill>
              </a:rPr>
              <a:t>(Albert Einstein, citato da </a:t>
            </a:r>
            <a:r>
              <a:rPr lang="it-IT" sz="2800" i="1" dirty="0" smtClean="0">
                <a:solidFill>
                  <a:prstClr val="black"/>
                </a:solidFill>
              </a:rPr>
              <a:t>Klein</a:t>
            </a:r>
            <a:r>
              <a:rPr lang="it-IT" sz="2800" dirty="0" smtClean="0">
                <a:solidFill>
                  <a:prstClr val="black"/>
                </a:solidFill>
              </a:rPr>
              <a:t> 1967, p.509)</a:t>
            </a:r>
          </a:p>
          <a:p>
            <a:endParaRPr lang="it-IT" sz="2800" i="1" dirty="0" smtClean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58" y="1804437"/>
            <a:ext cx="3482471" cy="369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7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Irreversibilità Termodinamica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2" y="1551773"/>
            <a:ext cx="6864439" cy="4397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5808" y="2640168"/>
            <a:ext cx="351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Espansione spontanea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809" y="4546241"/>
            <a:ext cx="3625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Contrazione spontanea</a:t>
            </a:r>
            <a:endParaRPr lang="it-IT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7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Irreversibilità Termodinamica: Fatti Empirici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2" y="1551773"/>
            <a:ext cx="6864439" cy="4397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5808" y="2640168"/>
            <a:ext cx="3510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Espansione spontanea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75809" y="4546241"/>
            <a:ext cx="3625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Contrazione spontanea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03031" y="3889420"/>
            <a:ext cx="7843234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5909" y="3889420"/>
            <a:ext cx="7740203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5087156"/>
            <a:ext cx="2668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Non osservata!!!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8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Irreversibilità Termodinamica: Teoria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2" y="1551773"/>
            <a:ext cx="6864439" cy="4397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75808" y="2640168"/>
            <a:ext cx="3284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Aumento di entropia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5809" y="4546241"/>
            <a:ext cx="3774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Diminuzione di entropia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03031" y="3889420"/>
            <a:ext cx="7843234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5909" y="3889420"/>
            <a:ext cx="7740203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5087156"/>
            <a:ext cx="2231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Impossibile!!!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68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Verso del Tempo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0" y="3845456"/>
            <a:ext cx="3917356" cy="2160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" y="1509211"/>
            <a:ext cx="3917356" cy="2156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2709" y="1589644"/>
            <a:ext cx="72811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ASIMMETRIA</a:t>
            </a:r>
          </a:p>
          <a:p>
            <a:endParaRPr lang="it-IT" sz="1000" b="1" dirty="0" smtClean="0">
              <a:solidFill>
                <a:srgbClr val="C00000"/>
              </a:solidFill>
            </a:endParaRPr>
          </a:p>
          <a:p>
            <a:r>
              <a:rPr lang="it-IT" sz="3200" b="1" dirty="0" smtClean="0">
                <a:solidFill>
                  <a:prstClr val="black"/>
                </a:solidFill>
              </a:rPr>
              <a:t>Distinzione fra i due versi: Passato\Futuro</a:t>
            </a:r>
            <a:endParaRPr lang="it-IT" sz="32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2709" y="3936605"/>
            <a:ext cx="78830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ORIENTAZIONE</a:t>
            </a:r>
          </a:p>
          <a:p>
            <a:endParaRPr lang="it-IT" sz="1000" b="1" dirty="0">
              <a:solidFill>
                <a:srgbClr val="C00000"/>
              </a:solidFill>
            </a:endParaRPr>
          </a:p>
          <a:p>
            <a:r>
              <a:rPr lang="it-IT" sz="3200" b="1" dirty="0" smtClean="0">
                <a:solidFill>
                  <a:prstClr val="black"/>
                </a:solidFill>
              </a:rPr>
              <a:t>Passato 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Futuro, e non Futuro  Passato</a:t>
            </a:r>
            <a:endParaRPr lang="it-IT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Programma Entropico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0" y="3845456"/>
            <a:ext cx="3917356" cy="2160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" y="1509211"/>
            <a:ext cx="3917356" cy="2156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588" y="1589644"/>
            <a:ext cx="7281160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ASIMMETRIA</a:t>
            </a:r>
          </a:p>
          <a:p>
            <a:endParaRPr lang="it-IT" sz="1000" b="1" dirty="0" smtClean="0">
              <a:solidFill>
                <a:srgbClr val="C00000"/>
              </a:solidFill>
            </a:endParaRPr>
          </a:p>
          <a:p>
            <a:r>
              <a:rPr lang="it-IT" sz="3200" b="1" dirty="0" smtClean="0">
                <a:solidFill>
                  <a:prstClr val="black"/>
                </a:solidFill>
              </a:rPr>
              <a:t>Distinzione fra i due versi: Passato\Futuro</a:t>
            </a:r>
          </a:p>
          <a:p>
            <a:r>
              <a:rPr lang="it-IT" sz="3200" b="1" dirty="0" smtClean="0">
                <a:solidFill>
                  <a:prstClr val="black"/>
                </a:solidFill>
              </a:rPr>
              <a:t>Segno del </a:t>
            </a:r>
            <a:r>
              <a:rPr lang="it-IT" sz="3200" b="1" i="1" dirty="0" smtClean="0">
                <a:solidFill>
                  <a:prstClr val="black"/>
                </a:solidFill>
              </a:rPr>
              <a:t>gradiente di entropia</a:t>
            </a:r>
            <a:endParaRPr lang="it-IT" sz="3200" b="1" i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5588" y="3936605"/>
            <a:ext cx="7883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ORIENTAZIONE</a:t>
            </a:r>
          </a:p>
          <a:p>
            <a:endParaRPr lang="it-IT" sz="1000" b="1" dirty="0">
              <a:solidFill>
                <a:srgbClr val="C00000"/>
              </a:solidFill>
            </a:endParaRPr>
          </a:p>
          <a:p>
            <a:r>
              <a:rPr lang="it-IT" sz="3200" b="1" dirty="0" smtClean="0">
                <a:solidFill>
                  <a:prstClr val="black"/>
                </a:solidFill>
              </a:rPr>
              <a:t>Passato 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Futuro, ma </a:t>
            </a:r>
            <a:r>
              <a:rPr lang="it-IT" sz="3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non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Futuro  Passato</a:t>
            </a:r>
          </a:p>
          <a:p>
            <a:r>
              <a:rPr lang="it-IT" sz="3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Entropia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aumenta, e non diminuisce</a:t>
            </a:r>
            <a:endParaRPr lang="it-IT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3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Programma Entropico: domande fondamentali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667" y="2092710"/>
            <a:ext cx="2169969" cy="10791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897" y="1619961"/>
            <a:ext cx="11499623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La Freccia del Tempo (Fisica) è determinata dall’</a:t>
            </a:r>
            <a:r>
              <a:rPr lang="it-IT" sz="2800" b="1" dirty="0" smtClean="0"/>
              <a:t>Irreversibilità Termodinamica</a:t>
            </a:r>
            <a:endParaRPr lang="it-IT" sz="2800" dirty="0" smtClean="0"/>
          </a:p>
          <a:p>
            <a:endParaRPr lang="it-IT" sz="2800" dirty="0" smtClean="0"/>
          </a:p>
          <a:p>
            <a:endParaRPr lang="it-IT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Asimmetria osservata a livello </a:t>
            </a:r>
            <a:r>
              <a:rPr lang="it-IT" sz="2800" i="1" dirty="0" smtClean="0"/>
              <a:t>macroscopico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Aumento di entropia previsto dalla Seconda Legge punta verso il Futuro</a:t>
            </a:r>
            <a:endParaRPr lang="it-IT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797" y="3991500"/>
            <a:ext cx="1241275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endParaRPr lang="it-IT" sz="16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dirty="0" smtClean="0">
                <a:solidFill>
                  <a:srgbClr val="C00000"/>
                </a:solidFill>
              </a:rPr>
              <a:t>Come viene determinata </a:t>
            </a:r>
            <a:r>
              <a:rPr lang="it-IT" sz="3200" b="1" dirty="0">
                <a:solidFill>
                  <a:srgbClr val="C00000"/>
                </a:solidFill>
              </a:rPr>
              <a:t>la Freccia del Tempo a livello </a:t>
            </a:r>
            <a:r>
              <a:rPr lang="it-IT" sz="3200" b="1" i="1" dirty="0" smtClean="0">
                <a:solidFill>
                  <a:srgbClr val="C00000"/>
                </a:solidFill>
              </a:rPr>
              <a:t>microscopico</a:t>
            </a:r>
            <a:r>
              <a:rPr lang="it-IT" sz="3200" b="1" dirty="0" smtClean="0">
                <a:solidFill>
                  <a:srgbClr val="C00000"/>
                </a:solidFill>
              </a:rPr>
              <a:t>?</a:t>
            </a:r>
          </a:p>
          <a:p>
            <a:pPr marL="514350" indent="-514350">
              <a:buFont typeface="+mj-lt"/>
              <a:buAutoNum type="arabicPeriod"/>
            </a:pPr>
            <a:endParaRPr lang="it-IT" sz="2800" b="1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200" b="1" dirty="0" smtClean="0">
                <a:solidFill>
                  <a:srgbClr val="C00000"/>
                </a:solidFill>
              </a:rPr>
              <a:t>La distinzione Passato/Futuro è </a:t>
            </a:r>
            <a:r>
              <a:rPr lang="it-IT" sz="3200" b="1" i="1" dirty="0" smtClean="0">
                <a:solidFill>
                  <a:srgbClr val="C00000"/>
                </a:solidFill>
              </a:rPr>
              <a:t>oggettiva</a:t>
            </a:r>
            <a:r>
              <a:rPr lang="it-IT" sz="3200" b="1" dirty="0" smtClean="0">
                <a:solidFill>
                  <a:srgbClr val="C00000"/>
                </a:solidFill>
              </a:rPr>
              <a:t> oppure </a:t>
            </a:r>
            <a:r>
              <a:rPr lang="it-IT" sz="3200" b="1" i="1" dirty="0" smtClean="0">
                <a:solidFill>
                  <a:srgbClr val="C00000"/>
                </a:solidFill>
              </a:rPr>
              <a:t>soggettiva</a:t>
            </a:r>
            <a:r>
              <a:rPr lang="it-IT" sz="3200" b="1" dirty="0" smtClean="0">
                <a:solidFill>
                  <a:srgbClr val="C00000"/>
                </a:solidFill>
              </a:rPr>
              <a:t>?</a:t>
            </a:r>
            <a:endParaRPr lang="it-IT" sz="3200" b="1" dirty="0">
              <a:solidFill>
                <a:srgbClr val="C00000"/>
              </a:solidFill>
            </a:endParaRPr>
          </a:p>
          <a:p>
            <a:endParaRPr lang="it-IT" sz="3200" b="1" dirty="0">
              <a:solidFill>
                <a:srgbClr val="C00000"/>
              </a:solidFill>
            </a:endParaRPr>
          </a:p>
          <a:p>
            <a:endParaRPr lang="it-IT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Inversione Temporale e Leggi Dinamiche</a:t>
            </a:r>
            <a:endParaRPr lang="it-IT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7279" y="1936579"/>
            <a:ext cx="8064354" cy="1228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03189" y="1765985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4192172" y="12801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= 0</a:t>
            </a:r>
            <a:endParaRPr lang="it-IT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57641" y="1277806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&lt; 0</a:t>
            </a:r>
            <a:endParaRPr lang="it-IT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468795" y="127781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&gt; 0</a:t>
            </a:r>
            <a:endParaRPr lang="it-IT" sz="2800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008" y="4178097"/>
            <a:ext cx="8008083" cy="4220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12876" y="2236757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2537" y="2248477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609" y="4372701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185" y="4384424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2349" y="1430146"/>
            <a:ext cx="42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t</a:t>
            </a:r>
            <a:endParaRPr lang="it-IT" sz="5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8778984" y="3678625"/>
            <a:ext cx="63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/>
              <a:t>-t</a:t>
            </a:r>
            <a:endParaRPr lang="it-IT" sz="5400" b="1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212557" y="2441234"/>
            <a:ext cx="0" cy="1259025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00843" y="4014461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/>
          <p:cNvSpPr txBox="1"/>
          <p:nvPr/>
        </p:nvSpPr>
        <p:spPr>
          <a:xfrm>
            <a:off x="4189826" y="352863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= 0</a:t>
            </a:r>
            <a:endParaRPr lang="it-IT" sz="28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655295" y="352628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&lt; 0</a:t>
            </a:r>
            <a:endParaRPr lang="it-IT" sz="28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6466449" y="3526287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/>
              <a:t>t</a:t>
            </a:r>
            <a:r>
              <a:rPr lang="it-IT" sz="2800" b="1" dirty="0" smtClean="0"/>
              <a:t> &gt; 0</a:t>
            </a:r>
            <a:endParaRPr lang="it-IT" sz="28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9437641" y="2546248"/>
            <a:ext cx="28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T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5906" y="5435506"/>
            <a:ext cx="1144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Simmetria rispetto a T </a:t>
            </a:r>
            <a:r>
              <a:rPr lang="it-IT" sz="2800" dirty="0" smtClean="0"/>
              <a:t>= Leggi dinamiche hanno la stessa forma per </a:t>
            </a:r>
            <a:r>
              <a:rPr lang="it-IT" sz="2800" i="1" dirty="0" smtClean="0"/>
              <a:t>t</a:t>
            </a:r>
            <a:r>
              <a:rPr lang="it-IT" sz="2800" dirty="0" smtClean="0"/>
              <a:t> e per </a:t>
            </a:r>
            <a:r>
              <a:rPr lang="it-IT" sz="2800" i="1" dirty="0" smtClean="0"/>
              <a:t>–t</a:t>
            </a:r>
          </a:p>
        </p:txBody>
      </p:sp>
    </p:spTree>
    <p:extLst>
      <p:ext uri="{BB962C8B-B14F-4D97-AF65-F5344CB8AC3E}">
        <p14:creationId xmlns:p14="http://schemas.microsoft.com/office/powerpoint/2010/main" val="200729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5" grpId="0"/>
      <p:bldP spid="43" grpId="0" animBg="1"/>
      <p:bldP spid="44" grpId="0"/>
      <p:bldP spid="45" grpId="0"/>
      <p:bldP spid="46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Simmetria Temporale: Dinamica classica</a:t>
            </a:r>
            <a:endParaRPr lang="it-IT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7279" y="1936579"/>
            <a:ext cx="8064354" cy="1228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03189" y="1765985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172" y="12801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641" y="1277806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8795" y="127781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008" y="4178097"/>
            <a:ext cx="8008083" cy="4220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12876" y="2236757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2537" y="2248477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609" y="4372701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185" y="4384424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2346" y="1430146"/>
            <a:ext cx="42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t</a:t>
            </a:r>
            <a:endParaRPr lang="it-IT" sz="5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8981" y="3678625"/>
            <a:ext cx="63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-t</a:t>
            </a:r>
            <a:endParaRPr lang="it-IT" sz="54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212554" y="2441234"/>
            <a:ext cx="0" cy="1259025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00843" y="4014461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9826" y="352863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5295" y="352628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6449" y="3526287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37638" y="2546248"/>
            <a:ext cx="28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T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4396" y="5210423"/>
            <a:ext cx="119136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Leggi classiche del moto </a:t>
            </a:r>
            <a:r>
              <a:rPr lang="it-IT" sz="2800" dirty="0" smtClean="0">
                <a:solidFill>
                  <a:prstClr val="black"/>
                </a:solidFill>
              </a:rPr>
              <a:t>simmetriche rispetto a </a:t>
            </a:r>
            <a:r>
              <a:rPr lang="it-IT" sz="2800" b="1" dirty="0" smtClean="0">
                <a:solidFill>
                  <a:prstClr val="black"/>
                </a:solidFill>
              </a:rPr>
              <a:t>T</a:t>
            </a:r>
            <a:r>
              <a:rPr lang="it-IT" sz="2800" dirty="0" smtClean="0">
                <a:solidFill>
                  <a:prstClr val="black"/>
                </a:solidFill>
              </a:rPr>
              <a:t> : soluzioni sia per </a:t>
            </a:r>
            <a:r>
              <a:rPr lang="it-IT" sz="2800" i="1" dirty="0" smtClean="0">
                <a:solidFill>
                  <a:prstClr val="black"/>
                </a:solidFill>
              </a:rPr>
              <a:t>t</a:t>
            </a:r>
            <a:r>
              <a:rPr lang="it-IT" sz="2800" dirty="0" smtClean="0">
                <a:solidFill>
                  <a:prstClr val="black"/>
                </a:solidFill>
              </a:rPr>
              <a:t> che per </a:t>
            </a:r>
            <a:r>
              <a:rPr lang="it-IT" sz="2800" i="1" dirty="0" smtClean="0">
                <a:solidFill>
                  <a:prstClr val="black"/>
                </a:solidFill>
              </a:rPr>
              <a:t>–t </a:t>
            </a:r>
            <a:r>
              <a:rPr lang="it-IT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</a:p>
          <a:p>
            <a:r>
              <a:rPr lang="it-IT" sz="2800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it-IT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                                       Non distinguono il verso del tempo!</a:t>
            </a:r>
            <a:endParaRPr lang="it-IT" sz="28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40350" y="1448971"/>
                <a:ext cx="12603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350" y="1448971"/>
                <a:ext cx="1260345" cy="9351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52070" y="3683387"/>
                <a:ext cx="2153218" cy="10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70" y="3683387"/>
                <a:ext cx="2153218" cy="1022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5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Simmetria T: moto uniforme</a:t>
            </a:r>
            <a:endParaRPr lang="it-IT" sz="40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834974" y="2508338"/>
            <a:ext cx="7683191" cy="33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0000" y="1856938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167624" y="2180492"/>
            <a:ext cx="858129" cy="140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91179" y="1674055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909674" y="1854594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47298" y="2178148"/>
            <a:ext cx="858129" cy="140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70853" y="168577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244912" y="1840522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582536" y="2164076"/>
            <a:ext cx="858129" cy="140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06091" y="1657639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875572" y="1840524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8213196" y="2164078"/>
            <a:ext cx="858129" cy="1406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536751" y="1657641"/>
            <a:ext cx="354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832631" y="4461408"/>
            <a:ext cx="7683191" cy="334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827657" y="3810008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86227" y="4131214"/>
            <a:ext cx="879054" cy="23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61891" y="3641193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2907331" y="3807664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242569" y="3793592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873229" y="3793594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323696" y="4142935"/>
            <a:ext cx="879054" cy="23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499360" y="3652914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 flipV="1">
            <a:off x="4701140" y="4142935"/>
            <a:ext cx="879054" cy="23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876804" y="3652914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7331800" y="4142935"/>
            <a:ext cx="879054" cy="234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507464" y="3652914"/>
            <a:ext cx="465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016197" y="1941713"/>
            <a:ext cx="1485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Possibile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027919" y="3866641"/>
            <a:ext cx="1485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Possibile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2540" y="2288574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t</a:t>
            </a:r>
            <a:r>
              <a:rPr lang="it-IT" sz="2400" b="1" dirty="0" smtClean="0">
                <a:solidFill>
                  <a:prstClr val="black"/>
                </a:solidFill>
              </a:rPr>
              <a:t> = 0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593019" y="4213500"/>
            <a:ext cx="739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</a:rPr>
              <a:t>t</a:t>
            </a:r>
            <a:r>
              <a:rPr lang="it-IT" sz="2400" b="1" dirty="0" smtClean="0">
                <a:solidFill>
                  <a:prstClr val="black"/>
                </a:solidFill>
              </a:rPr>
              <a:t> = 0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060" y="5106577"/>
            <a:ext cx="122813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Qual è il processo </a:t>
            </a:r>
            <a:r>
              <a:rPr lang="it-IT" sz="4000" b="1" dirty="0" smtClean="0">
                <a:solidFill>
                  <a:srgbClr val="C00000"/>
                </a:solidFill>
              </a:rPr>
              <a:t>originale e </a:t>
            </a:r>
            <a:r>
              <a:rPr lang="it-IT" sz="4000" b="1" dirty="0" smtClean="0">
                <a:solidFill>
                  <a:srgbClr val="C00000"/>
                </a:solidFill>
              </a:rPr>
              <a:t>qual è la versione </a:t>
            </a:r>
            <a:r>
              <a:rPr lang="it-IT" sz="4000" b="1" dirty="0" smtClean="0">
                <a:solidFill>
                  <a:srgbClr val="C00000"/>
                </a:solidFill>
              </a:rPr>
              <a:t>a ritroso?</a:t>
            </a:r>
            <a:endParaRPr lang="it-IT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5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 animBg="1"/>
      <p:bldP spid="31" grpId="0" animBg="1"/>
      <p:bldP spid="34" grpId="0" animBg="1"/>
      <p:bldP spid="39" grpId="0"/>
      <p:bldP spid="41" grpId="0"/>
      <p:bldP spid="43" grpId="0"/>
      <p:bldP spid="44" grpId="0"/>
      <p:bldP spid="45" grpId="0"/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Una direzione per la didattica: obiettivi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-64397" y="1365161"/>
            <a:ext cx="1262129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Introdurre e spiegare concetti base di fisica termica (termodinamica e meccanica statistica) nel contesto del suo sviluppo storico-critico</a:t>
            </a:r>
            <a:endParaRPr lang="it-IT" sz="4000" dirty="0" smtClean="0"/>
          </a:p>
          <a:p>
            <a:endParaRPr lang="it-IT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Mostrare come i fondamenti di fisica matematica </a:t>
            </a:r>
          </a:p>
          <a:p>
            <a:r>
              <a:rPr lang="it-IT" sz="4000" b="1" dirty="0"/>
              <a:t> </a:t>
            </a:r>
            <a:r>
              <a:rPr lang="it-IT" sz="4000" b="1" dirty="0" smtClean="0"/>
              <a:t>   sono intrisecamente legati a problemi filosofici aperti</a:t>
            </a:r>
          </a:p>
          <a:p>
            <a:endParaRPr lang="it-IT" sz="4000" b="1" dirty="0" smtClean="0"/>
          </a:p>
          <a:p>
            <a:endParaRPr lang="it-IT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907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Problema della Freccia del Tempo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65" y="1368441"/>
            <a:ext cx="3576362" cy="229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993730" y="2592289"/>
            <a:ext cx="3893470" cy="9876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07886" y="2646439"/>
            <a:ext cx="3935586" cy="8793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46372" y="4459464"/>
            <a:ext cx="1487278" cy="13734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010332" y="5160237"/>
            <a:ext cx="1362227" cy="167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45381" y="4640000"/>
            <a:ext cx="368101" cy="536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555694" y="5176916"/>
            <a:ext cx="1415967" cy="7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57234" y="4639628"/>
            <a:ext cx="70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3280" y="3992452"/>
            <a:ext cx="11800192" cy="25756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246" y="151931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66" y="4232032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75" y="2182203"/>
            <a:ext cx="827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Irreversibilità termodinamica </a:t>
            </a:r>
          </a:p>
          <a:p>
            <a:r>
              <a:rPr lang="it-IT" sz="2400" b="1" dirty="0" smtClean="0">
                <a:solidFill>
                  <a:prstClr val="black"/>
                </a:solidFill>
              </a:rPr>
              <a:t> Aumento di entropia di un gas isolato in espansione libera.</a:t>
            </a:r>
          </a:p>
          <a:p>
            <a:r>
              <a:rPr lang="it-IT" sz="2400" b="1" dirty="0" smtClean="0">
                <a:solidFill>
                  <a:prstClr val="black"/>
                </a:solidFill>
              </a:rPr>
              <a:t> Evoluzione temporale: solo in un verso, cioè  Passato </a:t>
            </a:r>
            <a:r>
              <a:rPr lang="it-IT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Futuro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27" y="4824592"/>
            <a:ext cx="8402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Simmetria T</a:t>
            </a:r>
            <a:endParaRPr lang="it-IT" sz="2400" b="1" dirty="0" smtClean="0">
              <a:solidFill>
                <a:prstClr val="black"/>
              </a:solidFill>
            </a:endParaRPr>
          </a:p>
          <a:p>
            <a:r>
              <a:rPr lang="it-IT" sz="2400" b="1" dirty="0" smtClean="0">
                <a:solidFill>
                  <a:prstClr val="black"/>
                </a:solidFill>
              </a:rPr>
              <a:t> Leggi dinamiche delle molecole nel gas simmetriche rispetto a </a:t>
            </a:r>
            <a:r>
              <a:rPr lang="it-IT" sz="2400" b="1" i="1" dirty="0" smtClean="0">
                <a:solidFill>
                  <a:prstClr val="black"/>
                </a:solidFill>
              </a:rPr>
              <a:t>t.</a:t>
            </a:r>
          </a:p>
          <a:p>
            <a:r>
              <a:rPr lang="it-IT" sz="2400" b="1" i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prstClr val="black"/>
                </a:solidFill>
              </a:rPr>
              <a:t>Evoluzione temporale: Possibile in entrambi i versi.</a:t>
            </a:r>
            <a:endParaRPr lang="it-IT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62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Problema della Freccia del Tempo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365" y="1368441"/>
            <a:ext cx="3576362" cy="229084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993730" y="2592289"/>
            <a:ext cx="3893470" cy="98764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8007886" y="2646439"/>
            <a:ext cx="3935586" cy="8793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46372" y="4459464"/>
            <a:ext cx="1487278" cy="137341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0010332" y="5160237"/>
            <a:ext cx="1362227" cy="1678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45381" y="4640000"/>
            <a:ext cx="368101" cy="536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8555694" y="5176916"/>
            <a:ext cx="1415967" cy="703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757234" y="4639628"/>
            <a:ext cx="703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prstClr val="black"/>
                </a:solidFill>
              </a:rPr>
              <a:t>-v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43280" y="3992452"/>
            <a:ext cx="11800192" cy="25756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2246" y="151931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3966" y="4232032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475" y="2182203"/>
            <a:ext cx="8271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Irreversibilità termodinamica </a:t>
            </a:r>
          </a:p>
          <a:p>
            <a:r>
              <a:rPr lang="it-IT" sz="2400" b="1" dirty="0" smtClean="0">
                <a:solidFill>
                  <a:prstClr val="black"/>
                </a:solidFill>
              </a:rPr>
              <a:t> Aumento di entropia di un gas isolato in espansione libera.</a:t>
            </a:r>
          </a:p>
          <a:p>
            <a:r>
              <a:rPr lang="it-IT" sz="2400" b="1" dirty="0" smtClean="0">
                <a:solidFill>
                  <a:prstClr val="black"/>
                </a:solidFill>
              </a:rPr>
              <a:t> Evoluzione temporale: solo in un verso, cioè  Passato </a:t>
            </a:r>
            <a:r>
              <a:rPr lang="it-IT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Futuro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27" y="4824592"/>
            <a:ext cx="8402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srgbClr val="C00000"/>
                </a:solidFill>
              </a:rPr>
              <a:t>Simmetria T</a:t>
            </a:r>
            <a:endParaRPr lang="it-IT" sz="2400" b="1" dirty="0" smtClean="0">
              <a:solidFill>
                <a:prstClr val="black"/>
              </a:solidFill>
            </a:endParaRPr>
          </a:p>
          <a:p>
            <a:r>
              <a:rPr lang="it-IT" sz="2400" b="1" dirty="0" smtClean="0">
                <a:solidFill>
                  <a:prstClr val="black"/>
                </a:solidFill>
              </a:rPr>
              <a:t> Leggi dinamiche delle molecole nel gas simmetriche rispetto a </a:t>
            </a:r>
            <a:r>
              <a:rPr lang="it-IT" sz="2400" b="1" i="1" dirty="0" smtClean="0">
                <a:solidFill>
                  <a:prstClr val="black"/>
                </a:solidFill>
              </a:rPr>
              <a:t>t.</a:t>
            </a:r>
          </a:p>
          <a:p>
            <a:r>
              <a:rPr lang="it-IT" sz="2400" b="1" i="1" dirty="0" smtClean="0">
                <a:solidFill>
                  <a:prstClr val="black"/>
                </a:solidFill>
              </a:rPr>
              <a:t> </a:t>
            </a:r>
            <a:r>
              <a:rPr lang="it-IT" sz="2400" b="1" dirty="0" smtClean="0">
                <a:solidFill>
                  <a:prstClr val="black"/>
                </a:solidFill>
              </a:rPr>
              <a:t>Evoluzione temporale: Possibile in entrambi i versi.</a:t>
            </a:r>
            <a:endParaRPr lang="it-IT" sz="2400" b="1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43367" y="280403"/>
            <a:ext cx="47302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>
                    <a:alpha val="33000"/>
                  </a:srgb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en-US" sz="40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>
                  <a:alpha val="33000"/>
                </a:srgb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730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Freccia del Tempo nella storia della fisica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1" y="374200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070" y="119575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82" y="5546406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2542" y="3783038"/>
            <a:ext cx="12079458" cy="4220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053" y="2869809"/>
            <a:ext cx="0" cy="94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7942" y="226489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Sadi Carnot </a:t>
            </a:r>
          </a:p>
          <a:p>
            <a:r>
              <a:rPr lang="it-IT" b="1" dirty="0" smtClean="0"/>
              <a:t>      1824</a:t>
            </a:r>
            <a:endParaRPr lang="it-IT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01995" y="2307101"/>
            <a:ext cx="0" cy="15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809" y="1727986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Lord Kelvin </a:t>
            </a:r>
          </a:p>
          <a:p>
            <a:r>
              <a:rPr lang="it-IT" b="1" dirty="0" smtClean="0"/>
              <a:t>     1848</a:t>
            </a:r>
            <a:endParaRPr lang="it-IT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344530" y="2672862"/>
            <a:ext cx="0" cy="113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9821" y="2065605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Clausius </a:t>
            </a:r>
          </a:p>
          <a:p>
            <a:r>
              <a:rPr lang="it-IT" b="1" dirty="0" smtClean="0"/>
              <a:t>   1865</a:t>
            </a:r>
            <a:endParaRPr lang="it-IT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44332" y="3812345"/>
            <a:ext cx="0" cy="92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51344" y="4752534"/>
            <a:ext cx="10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1860-67</a:t>
            </a:r>
          </a:p>
          <a:p>
            <a:r>
              <a:rPr lang="it-IT" b="1" dirty="0" smtClean="0"/>
              <a:t> Maxwell</a:t>
            </a:r>
            <a:endParaRPr lang="it-IT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371470" y="3812345"/>
            <a:ext cx="0" cy="36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357" y="414762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1872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9270609" y="3770141"/>
            <a:ext cx="0" cy="1237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75083" y="497527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1877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944667" y="3770141"/>
            <a:ext cx="0" cy="64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51484" y="435864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1895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sp>
        <p:nvSpPr>
          <p:cNvPr id="51" name="Rectangle 50"/>
          <p:cNvSpPr/>
          <p:nvPr/>
        </p:nvSpPr>
        <p:spPr>
          <a:xfrm>
            <a:off x="5065168" y="5621610"/>
            <a:ext cx="2934669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TEORIA CINETICA DEI GAS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16582" y="5633333"/>
            <a:ext cx="2909503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MECCANICA 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1349" y="1328615"/>
            <a:ext cx="3266041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TERMODINAMICA CLASSICA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975631"/>
            <a:ext cx="2695759" cy="1496146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9256545" y="3165230"/>
            <a:ext cx="0" cy="63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35928" y="2274279"/>
            <a:ext cx="161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REVERSIBILITA’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Loschmidt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 1877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17704" y="2735382"/>
            <a:ext cx="0" cy="100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3815" y="1868658"/>
            <a:ext cx="152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RICORRENZA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Zermelo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1894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Clausius (1865): Entropia Termodinamica</a:t>
            </a:r>
            <a:endParaRPr lang="it-IT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2" y="1668883"/>
            <a:ext cx="4478411" cy="38473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2330" y="1674053"/>
            <a:ext cx="75354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E</a:t>
            </a:r>
            <a:r>
              <a:rPr lang="it-IT" sz="2400" b="1" dirty="0" smtClean="0"/>
              <a:t>quilibrio Termodinamico</a:t>
            </a:r>
            <a:r>
              <a:rPr lang="it-IT" sz="2400" dirty="0" smtClean="0"/>
              <a:t>: variabili macroscopiche (p, V, T)</a:t>
            </a:r>
          </a:p>
          <a:p>
            <a:r>
              <a:rPr lang="it-IT" sz="2400" dirty="0"/>
              <a:t>h</a:t>
            </a:r>
            <a:r>
              <a:rPr lang="it-IT" sz="2400" dirty="0" smtClean="0"/>
              <a:t>anno valori stabili e lo stato del sistema è ben definito.</a:t>
            </a:r>
          </a:p>
          <a:p>
            <a:endParaRPr lang="it-IT" sz="800" dirty="0" smtClean="0"/>
          </a:p>
          <a:p>
            <a:r>
              <a:rPr lang="it-IT" sz="2400" dirty="0"/>
              <a:t>S</a:t>
            </a:r>
            <a:r>
              <a:rPr lang="it-IT" sz="2400" dirty="0" smtClean="0"/>
              <a:t>istema non in equilibrio non ha uno stato termodinamico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54051" y="3261359"/>
            <a:ext cx="7669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Calore </a:t>
            </a:r>
            <a:r>
              <a:rPr lang="it-IT" sz="2400" dirty="0" smtClean="0"/>
              <a:t>Q non è una sostanza che si conserva, ma una forma di energia che può essere scambiata e trasformata in lavoro.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706" y="4468831"/>
            <a:ext cx="766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Entropia </a:t>
            </a:r>
            <a:r>
              <a:rPr lang="it-IT" sz="2400" dirty="0" smtClean="0"/>
              <a:t>S è una funzione di stato con differenziale esatto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09095" y="5027197"/>
                <a:ext cx="2067951" cy="9430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it-IT" sz="4000" b="0" dirty="0" smtClean="0"/>
                  <a:t>dS </a:t>
                </a:r>
                <a14:m>
                  <m:oMath xmlns:m="http://schemas.openxmlformats.org/officeDocument/2006/math">
                    <m:r>
                      <a:rPr lang="it-IT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it-IT" sz="4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40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  <m:r>
                          <m:rPr>
                            <m:brk/>
                          </m:rPr>
                          <a:rPr lang="it-IT" sz="4000" i="1">
                            <a:latin typeface="Cambria Math" panose="02040503050406030204" pitchFamily="18" charset="0"/>
                          </a:rPr>
                          <m:t>𝑄</m:t>
                        </m:r>
                      </m:num>
                      <m:den>
                        <m:r>
                          <a:rPr lang="it-IT" sz="4000" i="1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9095" y="5027197"/>
                <a:ext cx="2067951" cy="943079"/>
              </a:xfrm>
              <a:prstGeom prst="rect">
                <a:avLst/>
              </a:prstGeom>
              <a:blipFill rotWithShape="0">
                <a:blip r:embed="rId3"/>
                <a:stretch>
                  <a:fillRect l="-15044" b="-188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36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La Seconda Legge</a:t>
            </a:r>
            <a:endParaRPr lang="it-IT" sz="40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852580" y="2165680"/>
            <a:ext cx="12878" cy="320683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5458" y="5358005"/>
            <a:ext cx="422427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931256" y="4802413"/>
            <a:ext cx="239405" cy="683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236617"/>
              </p:ext>
            </p:extLst>
          </p:nvPr>
        </p:nvGraphicFramePr>
        <p:xfrm>
          <a:off x="949041" y="2376833"/>
          <a:ext cx="316593" cy="518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Equation" r:id="rId3" imgW="139680" imgH="228600" progId="Equation.3">
                  <p:embed/>
                </p:oleObj>
              </mc:Choice>
              <mc:Fallback>
                <p:oleObj name="Equation" r:id="rId3" imgW="1396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9041" y="2376833"/>
                        <a:ext cx="316593" cy="518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23989"/>
              </p:ext>
            </p:extLst>
          </p:nvPr>
        </p:nvGraphicFramePr>
        <p:xfrm>
          <a:off x="4221810" y="4591249"/>
          <a:ext cx="4016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7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21810" y="4591249"/>
                        <a:ext cx="401637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78923" y="1926894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p</a:t>
            </a:r>
            <a:endParaRPr lang="it-IT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4010" y="5374035"/>
            <a:ext cx="4171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/>
              <a:t>V</a:t>
            </a:r>
          </a:p>
        </p:txBody>
      </p:sp>
      <p:sp>
        <p:nvSpPr>
          <p:cNvPr id="26" name="Curved Down Arrow 25"/>
          <p:cNvSpPr/>
          <p:nvPr/>
        </p:nvSpPr>
        <p:spPr>
          <a:xfrm rot="1535270">
            <a:off x="1432040" y="2488065"/>
            <a:ext cx="783965" cy="3121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2711215">
            <a:off x="3525782" y="4216048"/>
            <a:ext cx="783965" cy="3121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8" name="Curved Down Arrow 27"/>
          <p:cNvSpPr/>
          <p:nvPr/>
        </p:nvSpPr>
        <p:spPr>
          <a:xfrm rot="2302609">
            <a:off x="2163555" y="2994504"/>
            <a:ext cx="783965" cy="3121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2746139">
            <a:off x="2876372" y="3599990"/>
            <a:ext cx="783965" cy="31216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2" name="Arc 31"/>
          <p:cNvSpPr/>
          <p:nvPr/>
        </p:nvSpPr>
        <p:spPr>
          <a:xfrm rot="9047429">
            <a:off x="1515572" y="1013961"/>
            <a:ext cx="2735982" cy="4198119"/>
          </a:xfrm>
          <a:prstGeom prst="arc">
            <a:avLst>
              <a:gd name="adj1" fmla="val 16079379"/>
              <a:gd name="adj2" fmla="val 2414369"/>
            </a:avLst>
          </a:prstGeom>
          <a:noFill/>
          <a:ln w="635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Oval 32"/>
          <p:cNvSpPr/>
          <p:nvPr/>
        </p:nvSpPr>
        <p:spPr>
          <a:xfrm>
            <a:off x="1284181" y="2661778"/>
            <a:ext cx="239405" cy="68377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TextBox 33"/>
          <p:cNvSpPr txBox="1"/>
          <p:nvPr/>
        </p:nvSpPr>
        <p:spPr>
          <a:xfrm>
            <a:off x="1265634" y="4121826"/>
            <a:ext cx="730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Rev</a:t>
            </a:r>
            <a:endParaRPr lang="it-IT" sz="28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078022" y="2965929"/>
            <a:ext cx="53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Irr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543849" y="1519310"/>
                <a:ext cx="5526517" cy="11657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∮"/>
                          <m:limLoc m:val="undOvr"/>
                          <m:subHide m:val="on"/>
                          <m:supHide m:val="on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𝐼𝑟𝑟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849" y="1519310"/>
                <a:ext cx="5526517" cy="11657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480511" y="2797139"/>
                <a:ext cx="5655059" cy="10551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𝑒𝑣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it-IT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  <m:e>
                          <m:f>
                            <m:f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0511" y="2797139"/>
                <a:ext cx="5655059" cy="10551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846278" y="4187513"/>
                <a:ext cx="1220142" cy="4403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m:rPr>
                          <m:brk/>
                        </m:rPr>
                        <a:rPr lang="it-IT" sz="28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78" y="4187513"/>
                <a:ext cx="1220142" cy="440377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61731" y="3931965"/>
                <a:ext cx="1827039" cy="1004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𝑟𝑟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acc>
                              <m:r>
                                <m:rPr>
                                  <m:brk/>
                                </m:r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nary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1731" y="3931965"/>
                <a:ext cx="1827039" cy="100424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4909628" y="4014623"/>
            <a:ext cx="1682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Processo Irr</a:t>
            </a:r>
          </a:p>
          <a:p>
            <a:r>
              <a:rPr lang="it-IT" sz="2400" b="1" dirty="0" smtClean="0"/>
              <a:t> Adiabatico</a:t>
            </a:r>
            <a:endParaRPr lang="it-IT" sz="2400" b="1" dirty="0"/>
          </a:p>
        </p:txBody>
      </p:sp>
      <p:sp>
        <p:nvSpPr>
          <p:cNvPr id="41" name="Right Arrow 40"/>
          <p:cNvSpPr/>
          <p:nvPr/>
        </p:nvSpPr>
        <p:spPr>
          <a:xfrm>
            <a:off x="6879103" y="5429872"/>
            <a:ext cx="1294228" cy="520762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173324" y="5355120"/>
                <a:ext cx="3305909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it-IT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3324" y="5355120"/>
                <a:ext cx="3305909" cy="61555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Box 43"/>
          <p:cNvSpPr txBox="1"/>
          <p:nvPr/>
        </p:nvSpPr>
        <p:spPr>
          <a:xfrm>
            <a:off x="3050329" y="1719244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Clausius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93211" y="2886863"/>
            <a:ext cx="1920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Processo Rev</a:t>
            </a:r>
          </a:p>
          <a:p>
            <a:r>
              <a:rPr lang="it-IT" sz="2400" b="1" dirty="0" smtClean="0"/>
              <a:t>Quasi-Statico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0945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 animBg="1"/>
      <p:bldP spid="42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Aumento di Entropia (gas ideale)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2" y="1551773"/>
            <a:ext cx="6864439" cy="439702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03031" y="3889420"/>
            <a:ext cx="7843234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5909" y="3889420"/>
            <a:ext cx="7740203" cy="20593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45193" y="2588992"/>
                <a:ext cx="3099615" cy="7960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𝒏𝑹𝒍𝒏</m:t>
                    </m:r>
                    <m:f>
                      <m:fPr>
                        <m:ctrlPr>
                          <a:rPr lang="it-IT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it-IT" sz="3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3200" b="1" dirty="0" smtClean="0"/>
                  <a:t> &gt; 0</a:t>
                </a:r>
                <a:endParaRPr lang="it-IT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193" y="2588992"/>
                <a:ext cx="3099615" cy="796052"/>
              </a:xfrm>
              <a:prstGeom prst="rect">
                <a:avLst/>
              </a:prstGeom>
              <a:blipFill rotWithShape="0">
                <a:blip r:embed="rId3"/>
                <a:stretch>
                  <a:fillRect r="-3733" b="-1076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145193" y="4502027"/>
                <a:ext cx="3099615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𝑺</m:t>
                    </m:r>
                    <m:r>
                      <a:rPr lang="it-IT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</m:oMath>
                </a14:m>
                <a:r>
                  <a:rPr lang="it-IT" sz="3200" b="1" dirty="0" smtClean="0"/>
                  <a:t>0</a:t>
                </a:r>
                <a:endParaRPr lang="it-IT" sz="32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193" y="4502027"/>
                <a:ext cx="3099615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25000" b="-5125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553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Tempo ed Entropia Termodinamica</a:t>
            </a:r>
            <a:endParaRPr lang="it-IT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6583" y="1432552"/>
            <a:ext cx="121984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Il risultato di Clausius </a:t>
            </a:r>
            <a:r>
              <a:rPr lang="it-IT" sz="2400" dirty="0" smtClean="0">
                <a:sym typeface="Wingdings" panose="05000000000000000000" pitchFamily="2" charset="2"/>
              </a:rPr>
              <a:t>vale solo per processi </a:t>
            </a:r>
            <a:r>
              <a:rPr lang="it-IT" sz="2400" b="1" dirty="0" smtClean="0">
                <a:sym typeface="Wingdings" panose="05000000000000000000" pitchFamily="2" charset="2"/>
              </a:rPr>
              <a:t>adiabatici</a:t>
            </a:r>
            <a:r>
              <a:rPr lang="it-IT" sz="2400" dirty="0" smtClean="0">
                <a:sym typeface="Wingdings" panose="05000000000000000000" pitchFamily="2" charset="2"/>
              </a:rPr>
              <a:t>. Ma la Seconda Legge mira a descrivere</a:t>
            </a:r>
          </a:p>
          <a:p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    processi più generali in cui il sistema scambia calore e lavoro con l’ambiente esterno.</a:t>
            </a:r>
          </a:p>
          <a:p>
            <a:endParaRPr lang="it-IT" sz="1200" dirty="0" smtClean="0">
              <a:sym typeface="Wingdings" panose="05000000000000000000" pitchFamily="2" charset="2"/>
            </a:endParaRPr>
          </a:p>
          <a:p>
            <a:r>
              <a:rPr lang="it-IT" sz="2400" dirty="0">
                <a:sym typeface="Wingdings" panose="05000000000000000000" pitchFamily="2" charset="2"/>
              </a:rPr>
              <a:t> </a:t>
            </a:r>
            <a:r>
              <a:rPr lang="it-IT" sz="2400" dirty="0" smtClean="0">
                <a:sym typeface="Wingdings" panose="05000000000000000000" pitchFamily="2" charset="2"/>
              </a:rPr>
              <a:t>    Come è possibile estendere il concetto di Entropia e la Seconda Legge all’intero </a:t>
            </a:r>
            <a:r>
              <a:rPr lang="it-IT" sz="2400" b="1" dirty="0" smtClean="0">
                <a:sym typeface="Wingdings" panose="05000000000000000000" pitchFamily="2" charset="2"/>
              </a:rPr>
              <a:t>Universo</a:t>
            </a:r>
            <a:r>
              <a:rPr lang="it-IT" sz="2400" dirty="0" smtClean="0">
                <a:sym typeface="Wingdings" panose="05000000000000000000" pitchFamily="2" charset="2"/>
              </a:rPr>
              <a:t>?</a:t>
            </a:r>
            <a:endParaRPr lang="it-IT" sz="2400" b="1" dirty="0" smtClean="0">
              <a:sym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1" y="3301208"/>
                <a:ext cx="12280862" cy="25940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 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𝑆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e>
                    </m:d>
                  </m:oMath>
                </a14:m>
                <a:r>
                  <a:rPr lang="it-IT" sz="2400" b="1" dirty="0" smtClean="0">
                    <a:sym typeface="Wingdings" panose="05000000000000000000" pitchFamily="2" charset="2"/>
                  </a:rPr>
                  <a:t> 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significa che l’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entropia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 finale 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non può essere inferiore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all’entropia iniziale, </a:t>
                </a:r>
              </a:p>
              <a:p>
                <a:r>
                  <a:rPr lang="it-IT" sz="2400" dirty="0">
                    <a:sym typeface="Wingdings" panose="05000000000000000000" pitchFamily="2" charset="2"/>
                  </a:rPr>
                  <a:t>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    ma ciò non implica che l’entropia non possa mai diminuire durante il processo. </a:t>
                </a:r>
              </a:p>
              <a:p>
                <a:endParaRPr lang="it-IT" sz="2400" b="1" dirty="0">
                  <a:sym typeface="Wingdings" panose="05000000000000000000" pitchFamily="2" charset="2"/>
                </a:endParaRPr>
              </a:p>
              <a:p>
                <a:r>
                  <a:rPr lang="it-IT" sz="2400" b="1" dirty="0" smtClean="0">
                    <a:sym typeface="Wingdings" panose="05000000000000000000" pitchFamily="2" charset="2"/>
                  </a:rPr>
                  <a:t>    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Il tempo non è una variabile </a:t>
                </a:r>
                <a:r>
                  <a:rPr lang="it-IT" sz="2400" i="1" dirty="0" smtClean="0">
                    <a:sym typeface="Wingdings" panose="05000000000000000000" pitchFamily="2" charset="2"/>
                  </a:rPr>
                  <a:t>t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 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esplicita in termodinamica (no </a:t>
                </a:r>
                <a:r>
                  <a:rPr lang="it-IT" sz="2400" dirty="0">
                    <a:sym typeface="Wingdings" panose="05000000000000000000" pitchFamily="2" charset="2"/>
                  </a:rPr>
                  <a:t>equazioni del moto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autonome), </a:t>
                </a:r>
              </a:p>
              <a:p>
                <a:r>
                  <a:rPr lang="it-IT" sz="2400" dirty="0">
                    <a:sym typeface="Wingdings" panose="05000000000000000000" pitchFamily="2" charset="2"/>
                  </a:rPr>
                  <a:t>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    quindi la legge 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non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 può prescrivere un 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aumento monotonico di entropia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4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it-IT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𝑑𝑆</m:t>
                        </m:r>
                      </m:num>
                      <m:den>
                        <m:r>
                          <a:rPr lang="it-IT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𝑑𝑡</m:t>
                        </m:r>
                        <m:r>
                          <a:rPr lang="it-IT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</m:den>
                    </m:f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≥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0</m:t>
                    </m:r>
                  </m:oMath>
                </a14:m>
                <a:r>
                  <a:rPr lang="it-IT" sz="2400" b="1" dirty="0" smtClean="0">
                    <a:sym typeface="Wingdings" panose="05000000000000000000" pitchFamily="2" charset="2"/>
                  </a:rPr>
                  <a:t>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nel tempo!!!</a:t>
                </a:r>
              </a:p>
              <a:p>
                <a:endParaRPr lang="it-IT" sz="800" dirty="0">
                  <a:sym typeface="Wingdings" panose="05000000000000000000" pitchFamily="2" charset="2"/>
                </a:endParaRPr>
              </a:p>
              <a:p>
                <a:r>
                  <a:rPr lang="it-IT" sz="2400" dirty="0" smtClean="0">
                    <a:sym typeface="Wingdings" panose="05000000000000000000" pitchFamily="2" charset="2"/>
                  </a:rPr>
                  <a:t>     La violazione della </a:t>
                </a:r>
                <a:r>
                  <a:rPr lang="it-IT" sz="2400" b="1" dirty="0" smtClean="0">
                    <a:sym typeface="Wingdings" panose="05000000000000000000" pitchFamily="2" charset="2"/>
                  </a:rPr>
                  <a:t>Simmetria T </a:t>
                </a:r>
                <a:r>
                  <a:rPr lang="it-IT" sz="2400" dirty="0" smtClean="0">
                    <a:sym typeface="Wingdings" panose="05000000000000000000" pitchFamily="2" charset="2"/>
                  </a:rPr>
                  <a:t>(che richiede  t     -t )  è solo indiretta.</a:t>
                </a:r>
                <a:endParaRPr lang="it-IT" sz="2400" b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" y="3301208"/>
                <a:ext cx="12280862" cy="2594043"/>
              </a:xfrm>
              <a:prstGeom prst="rect">
                <a:avLst/>
              </a:prstGeom>
              <a:blipFill rotWithShape="0">
                <a:blip r:embed="rId2"/>
                <a:stretch>
                  <a:fillRect l="-645" t="-1882" b="-470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62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Origine dell’Irreversibilità Termodinamica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07" y="2734222"/>
            <a:ext cx="5194150" cy="332712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54723" y="4438061"/>
            <a:ext cx="5228624" cy="1582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4723" y="4438061"/>
            <a:ext cx="5228624" cy="158291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7747" y="1294220"/>
            <a:ext cx="118670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PRINCIPIO DI EQUILIBRAZIONE</a:t>
            </a:r>
            <a:r>
              <a:rPr lang="it-IT" sz="2400" dirty="0" smtClean="0"/>
              <a:t>: un sistema isolato in uno stato di non-equilibrio evolve </a:t>
            </a:r>
          </a:p>
          <a:p>
            <a:r>
              <a:rPr lang="it-IT" sz="2400" i="1" dirty="0" smtClean="0"/>
              <a:t>spontaneamente</a:t>
            </a:r>
            <a:r>
              <a:rPr lang="it-IT" sz="2400" dirty="0" smtClean="0"/>
              <a:t> in uno stato di equilibrio, dove poi rimane stabile a meno di disturbi esterni</a:t>
            </a:r>
          </a:p>
          <a:p>
            <a:endParaRPr lang="it-IT" sz="1200" dirty="0"/>
          </a:p>
          <a:p>
            <a:r>
              <a:rPr lang="it-IT" sz="2400" b="1" dirty="0" smtClean="0"/>
              <a:t>Asimmetria = Equilibrio stazionario </a:t>
            </a:r>
            <a:r>
              <a:rPr lang="it-IT" sz="2400" dirty="0" smtClean="0"/>
              <a:t>(sistema tende a entrare in equilibrio, ma non ad uscirne)</a:t>
            </a:r>
            <a:endParaRPr lang="it-IT" sz="2400" dirty="0" smtClean="0">
              <a:sym typeface="Wingdings" panose="05000000000000000000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2324" y="3446585"/>
            <a:ext cx="4596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/>
              <a:t>NON-EQ</a:t>
            </a:r>
            <a:r>
              <a:rPr lang="it-IT" sz="4000" dirty="0" smtClean="0"/>
              <a:t>.    </a:t>
            </a:r>
            <a:r>
              <a:rPr lang="it-IT" sz="4000" dirty="0" smtClean="0">
                <a:sym typeface="Wingdings" panose="05000000000000000000" pitchFamily="2" charset="2"/>
              </a:rPr>
              <a:t>       EQ.</a:t>
            </a:r>
            <a:endParaRPr lang="it-IT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98791" y="4879143"/>
            <a:ext cx="423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/>
              <a:t>EQ.     </a:t>
            </a:r>
            <a:r>
              <a:rPr lang="it-IT" sz="4000" dirty="0" smtClean="0">
                <a:sym typeface="Wingdings" panose="05000000000000000000" pitchFamily="2" charset="2"/>
              </a:rPr>
              <a:t>    NON-EQ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09004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Freccia del Tempo nella storia della fisica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1" y="374200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070" y="119575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82" y="5546406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2542" y="3783038"/>
            <a:ext cx="12079458" cy="4220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053" y="2869809"/>
            <a:ext cx="0" cy="94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7942" y="226489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Sadi Carnot </a:t>
            </a:r>
          </a:p>
          <a:p>
            <a:r>
              <a:rPr lang="it-IT" b="1" dirty="0" smtClean="0"/>
              <a:t>      1824</a:t>
            </a:r>
            <a:endParaRPr lang="it-IT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01995" y="2307101"/>
            <a:ext cx="0" cy="15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809" y="1727986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Lord Kelvin </a:t>
            </a:r>
          </a:p>
          <a:p>
            <a:r>
              <a:rPr lang="it-IT" b="1" dirty="0" smtClean="0"/>
              <a:t>     1848</a:t>
            </a:r>
            <a:endParaRPr lang="it-IT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344530" y="2672862"/>
            <a:ext cx="0" cy="113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9821" y="2065605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Clausius </a:t>
            </a:r>
          </a:p>
          <a:p>
            <a:r>
              <a:rPr lang="it-IT" b="1" dirty="0" smtClean="0"/>
              <a:t>   1865</a:t>
            </a:r>
            <a:endParaRPr lang="it-IT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44332" y="3812345"/>
            <a:ext cx="0" cy="92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51344" y="4752534"/>
            <a:ext cx="10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1860-67</a:t>
            </a:r>
          </a:p>
          <a:p>
            <a:r>
              <a:rPr lang="it-IT" b="1" dirty="0" smtClean="0"/>
              <a:t> Maxwell</a:t>
            </a:r>
            <a:endParaRPr lang="it-IT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371470" y="3812345"/>
            <a:ext cx="0" cy="36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357" y="414762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1872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9270609" y="3770141"/>
            <a:ext cx="0" cy="1237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75083" y="497527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1877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944667" y="3770141"/>
            <a:ext cx="0" cy="64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51484" y="435864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1895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sp>
        <p:nvSpPr>
          <p:cNvPr id="51" name="Rectangle 50"/>
          <p:cNvSpPr/>
          <p:nvPr/>
        </p:nvSpPr>
        <p:spPr>
          <a:xfrm>
            <a:off x="5065168" y="5621610"/>
            <a:ext cx="2934669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TEORIA CINETICA DEI GAS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16582" y="5633333"/>
            <a:ext cx="2909503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MECCANICA 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1349" y="1328615"/>
            <a:ext cx="3266041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TERMODINAMICA CLASSICA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975631"/>
            <a:ext cx="2695759" cy="1496146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9256545" y="3165230"/>
            <a:ext cx="0" cy="63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35928" y="2274279"/>
            <a:ext cx="161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REVERSIBILITA’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Loschmidt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 1877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17704" y="2735382"/>
            <a:ext cx="0" cy="100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3815" y="1868658"/>
            <a:ext cx="152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RICORRENZA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Zermelo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1894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Freccia del Tempo nella storia della fisica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1" y="374200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070" y="119575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82" y="5546406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2542" y="3783038"/>
            <a:ext cx="12079458" cy="4220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053" y="2869809"/>
            <a:ext cx="0" cy="94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7942" y="226489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Sadi Carnot </a:t>
            </a:r>
          </a:p>
          <a:p>
            <a:r>
              <a:rPr lang="it-IT" b="1" dirty="0" smtClean="0"/>
              <a:t>      1824</a:t>
            </a:r>
            <a:endParaRPr lang="it-IT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01995" y="2307101"/>
            <a:ext cx="0" cy="15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809" y="1727986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Lord Kelvin </a:t>
            </a:r>
          </a:p>
          <a:p>
            <a:r>
              <a:rPr lang="it-IT" b="1" dirty="0" smtClean="0"/>
              <a:t>     1848</a:t>
            </a:r>
            <a:endParaRPr lang="it-IT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344530" y="2672862"/>
            <a:ext cx="0" cy="113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9821" y="2065605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Clausius </a:t>
            </a:r>
          </a:p>
          <a:p>
            <a:r>
              <a:rPr lang="it-IT" b="1" dirty="0" smtClean="0"/>
              <a:t>   1865</a:t>
            </a:r>
            <a:endParaRPr lang="it-IT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44332" y="3812345"/>
            <a:ext cx="0" cy="92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51344" y="4752534"/>
            <a:ext cx="10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1860-67</a:t>
            </a:r>
          </a:p>
          <a:p>
            <a:r>
              <a:rPr lang="it-IT" b="1" dirty="0" smtClean="0"/>
              <a:t> Maxwell</a:t>
            </a:r>
            <a:endParaRPr lang="it-IT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371470" y="3812345"/>
            <a:ext cx="0" cy="36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357" y="414762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1872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9270609" y="3770141"/>
            <a:ext cx="0" cy="1237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75083" y="497527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1877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944667" y="3770141"/>
            <a:ext cx="0" cy="64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51484" y="435864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1895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sp>
        <p:nvSpPr>
          <p:cNvPr id="51" name="Rectangle 50"/>
          <p:cNvSpPr/>
          <p:nvPr/>
        </p:nvSpPr>
        <p:spPr>
          <a:xfrm>
            <a:off x="5065168" y="5621610"/>
            <a:ext cx="2934669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TEORIA CINETICA DEI GAS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16582" y="5633333"/>
            <a:ext cx="2909503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MECCANICA 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1349" y="1328615"/>
            <a:ext cx="3266041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TERMODINAMICA CLASSICA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975631"/>
            <a:ext cx="2695759" cy="149614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829994" y="4836942"/>
            <a:ext cx="4347716" cy="67955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Ipotesi sulla costituzione molecolare della materia</a:t>
            </a:r>
          </a:p>
        </p:txBody>
      </p:sp>
      <p:sp>
        <p:nvSpPr>
          <p:cNvPr id="56" name="Oval 55"/>
          <p:cNvSpPr/>
          <p:nvPr/>
        </p:nvSpPr>
        <p:spPr>
          <a:xfrm>
            <a:off x="396416" y="4103073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Meccanica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Classica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730458" y="4159351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Probabilità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9256545" y="3165230"/>
            <a:ext cx="0" cy="63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35928" y="2274279"/>
            <a:ext cx="161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REVERSIBILITA’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Loschmidt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 1877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17704" y="2735382"/>
            <a:ext cx="0" cy="100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3815" y="1868658"/>
            <a:ext cx="152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RICORRENZA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Zermelo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1894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8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Indice: seguendo la direzione della freccia…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877" y="1365161"/>
            <a:ext cx="1262129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Freccia del Tempo: definizione</a:t>
            </a:r>
            <a:endParaRPr lang="it-IT" sz="4000" dirty="0" smtClean="0"/>
          </a:p>
          <a:p>
            <a:endParaRPr lang="it-IT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Problema filosofico: ai fondamenti della fisica</a:t>
            </a:r>
          </a:p>
          <a:p>
            <a:endParaRPr lang="it-IT" sz="4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Storia della fisica: termodinamica\meccanica statistica</a:t>
            </a:r>
          </a:p>
          <a:p>
            <a:endParaRPr lang="it-IT" sz="40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Ludwig Boltzmann fisico e filosofo: questioni aperte!</a:t>
            </a:r>
            <a:endParaRPr lang="it-IT" sz="4000" dirty="0" smtClean="0"/>
          </a:p>
        </p:txBody>
      </p:sp>
    </p:spTree>
    <p:extLst>
      <p:ext uri="{BB962C8B-B14F-4D97-AF65-F5344CB8AC3E}">
        <p14:creationId xmlns:p14="http://schemas.microsoft.com/office/powerpoint/2010/main" val="435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Teoria Cinetica dei Gas</a:t>
            </a:r>
            <a:endParaRPr lang="it-IT" sz="4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271" y="392488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2214" y="1294226"/>
            <a:ext cx="2557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0494" y="4190028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27219" y="1971252"/>
                <a:ext cx="32973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4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4000" b="0" i="0" dirty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acc>
                          <m:r>
                            <a:rPr lang="it-IT" sz="4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40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it-IT" sz="4000" b="0" i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sz="4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it-I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4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219" y="1971252"/>
                <a:ext cx="3297378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860" y="1881101"/>
            <a:ext cx="1893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Distribuzione</a:t>
            </a:r>
          </a:p>
          <a:p>
            <a:pPr algn="ctr"/>
            <a:r>
              <a:rPr lang="it-IT" sz="2400" b="1" dirty="0"/>
              <a:t>d</a:t>
            </a:r>
            <a:r>
              <a:rPr lang="it-IT" sz="2400" b="1" dirty="0" smtClean="0"/>
              <a:t>i Probabilità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44014" y="4708175"/>
                <a:ext cx="2623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40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0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  <m:r>
                          <a:rPr lang="it-IT" sz="4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it-IT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00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14" y="4708175"/>
                <a:ext cx="2623219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32757" y="4798307"/>
            <a:ext cx="226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Stato meccanico</a:t>
            </a:r>
            <a:endParaRPr lang="it-IT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4650" y="5478745"/>
            <a:ext cx="246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Numero molecole</a:t>
            </a:r>
            <a:endParaRPr lang="it-I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44898" y="5362856"/>
            <a:ext cx="15629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4000" dirty="0" smtClean="0"/>
              <a:t>  N &gt;&gt; 0</a:t>
            </a:r>
            <a:endParaRPr lang="it-IT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88778" y="2796506"/>
            <a:ext cx="4359" cy="165473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7" y="2839473"/>
            <a:ext cx="792135" cy="792135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4360975" y="2419639"/>
            <a:ext cx="689317" cy="78779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220299" y="3165228"/>
            <a:ext cx="1588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/>
              <a:t>Gas uniforme</a:t>
            </a:r>
          </a:p>
          <a:p>
            <a:r>
              <a:rPr lang="it-IT" sz="2000" dirty="0" smtClean="0"/>
              <a:t>spazialmente</a:t>
            </a:r>
            <a:endParaRPr lang="it-IT" sz="2000" dirty="0"/>
          </a:p>
        </p:txBody>
      </p:sp>
      <p:sp>
        <p:nvSpPr>
          <p:cNvPr id="31" name="Oval 30"/>
          <p:cNvSpPr/>
          <p:nvPr/>
        </p:nvSpPr>
        <p:spPr>
          <a:xfrm>
            <a:off x="5964708" y="4895563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97756" y="5216773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748961" y="4893219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186254" y="5216773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6232" y="4289298"/>
            <a:ext cx="501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Modello</a:t>
            </a:r>
            <a:r>
              <a:rPr lang="it-IT" sz="2400" dirty="0" smtClean="0"/>
              <a:t>: sfere dure con diametro fisso</a:t>
            </a:r>
            <a:endParaRPr lang="it-IT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496886" y="4922344"/>
            <a:ext cx="371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Dinamica classica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Moto rettilineo uniforme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Collisioni elastiche binarie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47260" y="2539745"/>
                <a:ext cx="1790747" cy="547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2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</m:d>
                    <m:sSup>
                      <m:sSup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it-IT" sz="320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</m:acc>
                  </m:oMath>
                </a14:m>
                <a:r>
                  <a:rPr lang="it-IT" sz="3200" dirty="0" smtClean="0"/>
                  <a:t> = </a:t>
                </a:r>
                <a:endParaRPr lang="it-IT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260" y="2539745"/>
                <a:ext cx="1790747" cy="547650"/>
              </a:xfrm>
              <a:prstGeom prst="rect">
                <a:avLst/>
              </a:prstGeom>
              <a:blipFill rotWithShape="0">
                <a:blip r:embed="rId5"/>
                <a:stretch>
                  <a:fillRect l="-340" t="-22472" r="-14966" b="-35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/>
          <p:cNvSpPr txBox="1"/>
          <p:nvPr/>
        </p:nvSpPr>
        <p:spPr>
          <a:xfrm>
            <a:off x="7824769" y="2194557"/>
            <a:ext cx="44393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Numero relativo di molecole</a:t>
            </a:r>
          </a:p>
          <a:p>
            <a:endParaRPr lang="it-I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Tempo relativo di una molecola</a:t>
            </a:r>
            <a:endParaRPr lang="it-IT" sz="2400" dirty="0"/>
          </a:p>
        </p:txBody>
      </p:sp>
      <p:sp>
        <p:nvSpPr>
          <p:cNvPr id="39" name="Left Brace 38"/>
          <p:cNvSpPr/>
          <p:nvPr/>
        </p:nvSpPr>
        <p:spPr>
          <a:xfrm>
            <a:off x="7613754" y="2194557"/>
            <a:ext cx="416564" cy="1200329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5002" y="2738656"/>
            <a:ext cx="792135" cy="79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30" grpId="0"/>
      <p:bldP spid="37" grpId="0"/>
      <p:bldP spid="38" grpId="0"/>
      <p:bldP spid="3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Maxwell (1860-1867): Equilibrio</a:t>
            </a:r>
            <a:endParaRPr lang="it-IT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84" y="1701951"/>
            <a:ext cx="3110536" cy="38946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6107" y="1549541"/>
                <a:ext cx="8803313" cy="152349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6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d>
                        <m:dPr>
                          <m:ctrlPr>
                            <a:rPr lang="it-IT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600" b="0" i="0" smtClean="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  <m:r>
                        <a:rPr lang="it-IT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600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it-IT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it-IT" sz="3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it-IT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it-IT" sz="3600" b="0" i="0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it-IT" sz="3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it-IT" sz="3600" b="0" i="0">
                                          <a:latin typeface="Cambria Math" panose="02040503050406030204" pitchFamily="18" charset="0"/>
                                        </a:rPr>
                                        <m:t>v</m:t>
                                      </m:r>
                                    </m:e>
                                  </m:acc>
                                  <m:r>
                                    <a:rPr lang="it-IT" sz="3600" b="0" i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  <m:sup>
                                  <m:r>
                                    <a:rPr lang="it-IT" sz="3600" b="0" i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it-IT" sz="3600" b="0" i="0" smtClean="0"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</m:den>
                          </m:f>
                        </m:sup>
                      </m:sSup>
                      <m:r>
                        <a:rPr lang="it-IT" sz="36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3600" i="0" dirty="0" smtClean="0"/>
              </a:p>
              <a:p>
                <a:r>
                  <a:rPr lang="it-IT" sz="3600" dirty="0" smtClean="0"/>
                  <a:t>                                </a:t>
                </a:r>
                <a14:m>
                  <m:oMath xmlns:m="http://schemas.openxmlformats.org/officeDocument/2006/math">
                    <m:r>
                      <a:rPr lang="it-IT" sz="3600" b="0" i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it-IT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d>
                      <m:d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3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600" b="0" i="1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sz="3600" dirty="0" smtClean="0"/>
                  <a:t>  per tutti i </a:t>
                </a:r>
                <a:r>
                  <a:rPr lang="it-IT" sz="3600" i="1" dirty="0" smtClean="0"/>
                  <a:t>t</a:t>
                </a:r>
                <a:r>
                  <a:rPr lang="it-IT" sz="3600" dirty="0" smtClean="0"/>
                  <a:t>   </a:t>
                </a:r>
                <a:endParaRPr lang="it-IT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07" y="1549541"/>
                <a:ext cx="8803313" cy="1523494"/>
              </a:xfrm>
              <a:prstGeom prst="rect">
                <a:avLst/>
              </a:prstGeom>
              <a:blipFill rotWithShape="0">
                <a:blip r:embed="rId3"/>
                <a:stretch>
                  <a:fillRect b="-176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48108" y="1800659"/>
            <a:ext cx="21603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Distribuzione</a:t>
            </a:r>
          </a:p>
          <a:p>
            <a:pPr algn="ctr"/>
            <a:r>
              <a:rPr lang="it-IT" sz="2800" b="1" dirty="0" smtClean="0"/>
              <a:t>all’equilibrio</a:t>
            </a:r>
            <a:endParaRPr lang="it-IT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71330" y="3416099"/>
            <a:ext cx="8186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/>
              <a:t>Stoßzahlansatz</a:t>
            </a:r>
            <a:r>
              <a:rPr lang="it-IT" sz="2800" b="1" dirty="0" smtClean="0"/>
              <a:t> </a:t>
            </a:r>
            <a:r>
              <a:rPr lang="it-IT" sz="2800" dirty="0" smtClean="0"/>
              <a:t>= «Assunzione sul numero di collisioni»</a:t>
            </a:r>
            <a:endParaRPr lang="el-G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87939" y="4104143"/>
                <a:ext cx="6668073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32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it-IT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 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3200" i="1" dirty="0" smtClean="0"/>
                  <a:t>f</a:t>
                </a:r>
                <a:r>
                  <a:rPr lang="it-IT" sz="32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32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3200" dirty="0" smtClean="0"/>
                  <a:t>dt</a:t>
                </a:r>
                <a:endParaRPr lang="it-IT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39" y="4104143"/>
                <a:ext cx="6668073" cy="492443"/>
              </a:xfrm>
              <a:prstGeom prst="rect">
                <a:avLst/>
              </a:prstGeom>
              <a:blipFill rotWithShape="0">
                <a:blip r:embed="rId4"/>
                <a:stretch>
                  <a:fillRect t="-23457" r="-2285" b="-50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3502860" y="4951831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35908" y="5273041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87113" y="4949487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24406" y="5273041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779479" y="4807661"/>
                <a:ext cx="641252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dirty="0" smtClean="0"/>
                  <a:t>Numero di urti fra molecole con velocità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0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0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000" dirty="0" smtClean="0"/>
                  <a:t> in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it-IT" sz="2000" dirty="0" smtClean="0"/>
                  <a:t>           </a:t>
                </a:r>
              </a:p>
              <a:p>
                <a:pPr algn="ctr"/>
                <a:r>
                  <a:rPr lang="it-IT" sz="2000" dirty="0" smtClean="0"/>
                  <a:t>        proporzionale al prodotto fra </a:t>
                </a:r>
              </a:p>
              <a:p>
                <a:pPr algn="ctr"/>
                <a:r>
                  <a:rPr lang="it-IT" sz="2000" dirty="0" smtClean="0"/>
                  <a:t>numero di molecole 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0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0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000" dirty="0" smtClean="0"/>
                  <a:t> e numero di molecole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2000" i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479" y="4807661"/>
                <a:ext cx="6412521" cy="1015663"/>
              </a:xfrm>
              <a:prstGeom prst="rect">
                <a:avLst/>
              </a:prstGeom>
              <a:blipFill rotWithShape="0">
                <a:blip r:embed="rId5"/>
                <a:stretch>
                  <a:fillRect t="-3614" b="-1024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21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Evoluzione temporale</a:t>
            </a:r>
            <a:endParaRPr lang="it-IT" sz="4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271" y="392488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2214" y="1294226"/>
            <a:ext cx="2557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0494" y="4190028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35184" y="2210404"/>
                <a:ext cx="12389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4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184" y="2210404"/>
                <a:ext cx="1238929" cy="61555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41860" y="1951441"/>
            <a:ext cx="18930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Distribuzione</a:t>
            </a:r>
          </a:p>
          <a:p>
            <a:pPr algn="ctr"/>
            <a:r>
              <a:rPr lang="it-IT" sz="2400" b="1" dirty="0"/>
              <a:t>d</a:t>
            </a:r>
            <a:r>
              <a:rPr lang="it-IT" sz="2400" b="1" dirty="0" smtClean="0"/>
              <a:t>i Probabilità</a:t>
            </a:r>
            <a:endParaRPr lang="it-IT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44014" y="4708175"/>
                <a:ext cx="26232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4000" b="0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it-IT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000" b="0" i="0" dirty="0" smtClean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acc>
                        <m:r>
                          <a:rPr lang="it-IT" sz="4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it-IT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40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</m:d>
                  </m:oMath>
                </a14:m>
                <a:r>
                  <a:rPr lang="it-IT" sz="400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4014" y="4708175"/>
                <a:ext cx="2623219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232757" y="4798307"/>
            <a:ext cx="226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Stato meccanico</a:t>
            </a:r>
            <a:endParaRPr lang="it-IT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4650" y="5478745"/>
            <a:ext cx="246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Numero molecole</a:t>
            </a:r>
            <a:endParaRPr lang="it-I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844898" y="5362856"/>
            <a:ext cx="1562928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4000" dirty="0" smtClean="0"/>
              <a:t>  N &gt;&gt; 0</a:t>
            </a:r>
            <a:endParaRPr lang="it-IT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88778" y="2866846"/>
            <a:ext cx="4359" cy="165473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57" y="2839473"/>
            <a:ext cx="792135" cy="792135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964708" y="4895563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97756" y="5216773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748961" y="4893219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186254" y="5216773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6232" y="4289298"/>
            <a:ext cx="501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Modello</a:t>
            </a:r>
            <a:r>
              <a:rPr lang="it-IT" sz="2400" dirty="0" smtClean="0"/>
              <a:t>: sfere dure con diametro fisso</a:t>
            </a:r>
            <a:endParaRPr lang="it-IT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496886" y="4922344"/>
            <a:ext cx="37142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Dinamica classica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Moto rettilineo uniforme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Collisioni elastiche binarie</a:t>
            </a:r>
            <a:endParaRPr lang="it-IT" sz="24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1115002" y="2738656"/>
            <a:ext cx="792135" cy="7921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435699" y="2179925"/>
                <a:ext cx="11977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it-IT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40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99" y="2179925"/>
                <a:ext cx="1197700" cy="6155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3057865" y="1611474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 = 0</a:t>
            </a:r>
            <a:endParaRPr lang="it-IT" sz="32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6544311" y="1609126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 &gt; 0</a:t>
            </a:r>
            <a:endParaRPr lang="it-IT" sz="3200" b="1" i="1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304714" y="2518117"/>
            <a:ext cx="1983544" cy="14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426547" y="2067381"/>
            <a:ext cx="2400733" cy="8586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DINAMICA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MACROSCOPICA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78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2" grpId="0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Boltzmann (1872): Dinamica Macroscopica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95" y="1645357"/>
            <a:ext cx="3105480" cy="4124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01945" y="2140061"/>
                <a:ext cx="992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945" y="2140061"/>
                <a:ext cx="99245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418052" y="2109582"/>
                <a:ext cx="95878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052" y="2109582"/>
                <a:ext cx="958789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40218" y="1583335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 = 0</a:t>
            </a:r>
            <a:endParaRPr lang="it-IT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9428188" y="1580987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 &gt; 0</a:t>
            </a:r>
            <a:endParaRPr lang="it-IT" sz="32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7230795" y="2405571"/>
            <a:ext cx="1983544" cy="14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217928" y="3080825"/>
                <a:ext cx="5113579" cy="8127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it-IT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it-IT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+ C(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36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it-IT" sz="36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8" y="3080825"/>
                <a:ext cx="5113579" cy="812723"/>
              </a:xfrm>
              <a:prstGeom prst="rect">
                <a:avLst/>
              </a:prstGeom>
              <a:blipFill rotWithShape="0">
                <a:blip r:embed="rId5"/>
                <a:stretch>
                  <a:fillRect t="-1493" r="-4410" b="-1716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67607" y="2135940"/>
            <a:ext cx="1523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NON-EQ.</a:t>
            </a:r>
            <a:endParaRPr lang="it-IT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602867" y="2105463"/>
            <a:ext cx="696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EQ.</a:t>
            </a:r>
            <a:endParaRPr lang="it-IT" sz="2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635761" y="3953029"/>
            <a:ext cx="1446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Moto libero</a:t>
            </a:r>
            <a:endParaRPr lang="it-IT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937149" y="3950682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Collisioni</a:t>
            </a:r>
            <a:endParaRPr lang="it-IT" sz="2000" b="1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7600122" y="3938961"/>
            <a:ext cx="1527219" cy="11721"/>
          </a:xfrm>
          <a:prstGeom prst="line">
            <a:avLst/>
          </a:prstGeom>
          <a:ln cmpd="thickThin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729127" y="3936613"/>
            <a:ext cx="1527219" cy="11721"/>
          </a:xfrm>
          <a:prstGeom prst="line">
            <a:avLst/>
          </a:prstGeom>
          <a:ln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685736" y="3220944"/>
            <a:ext cx="2150016" cy="710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EQUAZIONE DI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BOLTZMANN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680821" y="4647917"/>
            <a:ext cx="8186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i="1" dirty="0"/>
              <a:t>Stoßzahlansatz</a:t>
            </a:r>
            <a:r>
              <a:rPr lang="it-IT" sz="2800" b="1" dirty="0" smtClean="0"/>
              <a:t> </a:t>
            </a:r>
            <a:r>
              <a:rPr lang="it-IT" sz="2800" dirty="0" smtClean="0"/>
              <a:t>= «Assunzione sul numero di collisioni»</a:t>
            </a:r>
            <a:endParaRPr lang="el-GR" sz="2800" b="1" dirty="0"/>
          </a:p>
        </p:txBody>
      </p:sp>
      <p:sp>
        <p:nvSpPr>
          <p:cNvPr id="38" name="Oval 37"/>
          <p:cNvSpPr/>
          <p:nvPr/>
        </p:nvSpPr>
        <p:spPr>
          <a:xfrm>
            <a:off x="3995229" y="5269250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4628277" y="5590460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5779482" y="5266906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5216775" y="5590460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752511" y="5420369"/>
                <a:ext cx="511478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4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 b="0" i="0" smtClean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  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it-IT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400" i="1" dirty="0" smtClean="0"/>
                  <a:t>f</a:t>
                </a:r>
                <a:r>
                  <a:rPr lang="it-IT" sz="2400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 i="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400" dirty="0" smtClean="0"/>
                  <a:t>dt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511" y="5420369"/>
                <a:ext cx="5114782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2145" t="-24590" r="-119" b="-491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96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3" grpId="0"/>
      <p:bldP spid="24" grpId="0"/>
      <p:bldP spid="33" grpId="0" animBg="1"/>
      <p:bldP spid="37" grpId="0"/>
      <p:bldP spid="38" grpId="0" animBg="1"/>
      <p:bldP spid="40" grpId="0" animBg="1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Boltzmann (1872): Tendenza all’Equilibrio</a:t>
            </a:r>
            <a:endParaRPr lang="it-IT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49156" y="1418433"/>
            <a:ext cx="1448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Entropia</a:t>
            </a:r>
            <a:endParaRPr lang="it-IT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29831" y="1418457"/>
                <a:ext cx="5149551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H(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it-IT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:=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it-IT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32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</m:acc>
                          </m:e>
                        </m:d>
                        <m:r>
                          <m:rPr>
                            <m:brk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  <m:sSub>
                          <m:sSub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it-IT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it-IT" sz="32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v</m:t>
                                </m:r>
                              </m:e>
                            </m:acc>
                          </m:e>
                        </m:d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32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it-IT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831" y="1418457"/>
                <a:ext cx="5149551" cy="569002"/>
              </a:xfrm>
              <a:prstGeom prst="rect">
                <a:avLst/>
              </a:prstGeom>
              <a:blipFill rotWithShape="0">
                <a:blip r:embed="rId2"/>
                <a:stretch>
                  <a:fillRect l="-4858" t="-22581" b="-290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58171" y="3094888"/>
                <a:ext cx="3407087" cy="72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dH</m:t>
                        </m:r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it-IT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per tutti i </a:t>
                </a:r>
                <a:r>
                  <a:rPr lang="it-IT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endParaRPr lang="it-I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171" y="3094888"/>
                <a:ext cx="3407087" cy="722442"/>
              </a:xfrm>
              <a:prstGeom prst="rect">
                <a:avLst/>
              </a:prstGeom>
              <a:blipFill rotWithShape="0">
                <a:blip r:embed="rId3"/>
                <a:stretch>
                  <a:fillRect l="-7156" t="-2542" r="-4651" b="-169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9896" y="4063219"/>
                <a:ext cx="4960397" cy="7224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dH</m:t>
                        </m:r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it-IT" sz="3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sz="32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it-IT" sz="32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it-IT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 e solo se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it-IT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it-IT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96" y="4063219"/>
                <a:ext cx="4960397" cy="722442"/>
              </a:xfrm>
              <a:prstGeom prst="rect">
                <a:avLst/>
              </a:prstGeom>
              <a:blipFill rotWithShape="0">
                <a:blip r:embed="rId4"/>
                <a:stretch>
                  <a:fillRect l="-4914" t="-2542" b="-1694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tangle 33"/>
          <p:cNvSpPr/>
          <p:nvPr/>
        </p:nvSpPr>
        <p:spPr>
          <a:xfrm>
            <a:off x="101080" y="2219786"/>
            <a:ext cx="2138294" cy="5960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Teorema </a:t>
            </a:r>
            <a:r>
              <a:rPr lang="it-IT" sz="2400" b="1" i="1" dirty="0">
                <a:solidFill>
                  <a:schemeClr val="tx1"/>
                </a:solidFill>
              </a:rPr>
              <a:t>H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8299" y="3066748"/>
            <a:ext cx="4354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Aumento monotonico di Entropia</a:t>
            </a:r>
          </a:p>
          <a:p>
            <a:r>
              <a:rPr lang="it-IT" sz="2400" dirty="0" smtClean="0"/>
              <a:t>               NON-EQ.</a:t>
            </a:r>
            <a:r>
              <a:rPr lang="it-IT" sz="2400" dirty="0" smtClean="0">
                <a:sym typeface="Wingdings" panose="05000000000000000000" pitchFamily="2" charset="2"/>
              </a:rPr>
              <a:t> EQ.</a:t>
            </a:r>
            <a:endParaRPr lang="it-IT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5685951" y="4049144"/>
            <a:ext cx="3964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Equilibrio stazionario (e unico)</a:t>
            </a:r>
          </a:p>
          <a:p>
            <a:r>
              <a:rPr lang="it-IT" sz="2400" dirty="0" smtClean="0"/>
              <a:t>               EQ</a:t>
            </a:r>
            <a:r>
              <a:rPr lang="it-IT" sz="2400" dirty="0"/>
              <a:t>.</a:t>
            </a:r>
            <a:r>
              <a:rPr lang="it-IT" sz="2400" dirty="0">
                <a:sym typeface="Wingdings" panose="05000000000000000000" pitchFamily="2" charset="2"/>
              </a:rPr>
              <a:t> </a:t>
            </a:r>
            <a:r>
              <a:rPr lang="it-IT" sz="2400" dirty="0" smtClean="0">
                <a:sym typeface="Wingdings" panose="05000000000000000000" pitchFamily="2" charset="2"/>
              </a:rPr>
              <a:t>NON-EQ</a:t>
            </a:r>
            <a:r>
              <a:rPr lang="it-IT" sz="2400" dirty="0">
                <a:sym typeface="Wingdings" panose="05000000000000000000" pitchFamily="2" charset="2"/>
              </a:rPr>
              <a:t>.</a:t>
            </a:r>
            <a:endParaRPr lang="it-IT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3623" y="5078442"/>
            <a:ext cx="118421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«Questo dà una dimostrazione analitica della Seconda Legge in una maniera </a:t>
            </a:r>
          </a:p>
          <a:p>
            <a:r>
              <a:rPr lang="it-IT" sz="2800" dirty="0"/>
              <a:t>c</a:t>
            </a:r>
            <a:r>
              <a:rPr lang="it-IT" sz="2800" dirty="0" smtClean="0"/>
              <a:t>ompletamente diversa da quello che è stato provato finora» (Boltzmann, p.345)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93423" y="2307101"/>
                <a:ext cx="99379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400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it-IT" sz="2400" dirty="0" smtClean="0"/>
                  <a:t> è una soluzione dell’</a:t>
                </a:r>
                <a:r>
                  <a:rPr lang="it-IT" sz="2400" i="1" dirty="0" smtClean="0"/>
                  <a:t>Equazione di Boltzmann </a:t>
                </a:r>
                <a:r>
                  <a:rPr lang="it-IT" sz="2400" dirty="0" smtClean="0"/>
                  <a:t>con valore iniziale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it-IT" sz="2400" dirty="0" smtClean="0"/>
                  <a:t> , allora</a:t>
                </a:r>
                <a:endParaRPr lang="it-IT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423" y="2307101"/>
                <a:ext cx="9937913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920" t="-10526" b="-2894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>
            <a:off x="6940329" y="4465951"/>
            <a:ext cx="1516965" cy="432254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926261" y="4463603"/>
            <a:ext cx="1516965" cy="434602"/>
          </a:xfrm>
          <a:prstGeom prst="line">
            <a:avLst/>
          </a:prstGeom>
          <a:ln w="76200"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809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9" grpId="0"/>
      <p:bldP spid="25" grpId="0"/>
      <p:bldP spid="11" grpId="0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4000" dirty="0" smtClean="0"/>
              <a:t>Non-equilibrio e Aumento </a:t>
            </a:r>
            <a:r>
              <a:rPr lang="it-IT" sz="4000" i="1" dirty="0" smtClean="0"/>
              <a:t>monotonico</a:t>
            </a:r>
            <a:r>
              <a:rPr lang="it-IT" sz="4000" dirty="0" smtClean="0"/>
              <a:t> di Entropia 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2" y="1551773"/>
            <a:ext cx="6864439" cy="439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145193" y="2560858"/>
                <a:ext cx="3099615" cy="836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193" y="2560858"/>
                <a:ext cx="3099615" cy="83619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156913" y="4429513"/>
                <a:ext cx="3099615" cy="8361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8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  <m:d>
                            <m:d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it-IT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8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913" y="4429513"/>
                <a:ext cx="3099615" cy="83619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28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Loschmidt (1877): Obiezione di Reversibilità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79" y="1478305"/>
            <a:ext cx="3464420" cy="45483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7211" y="2843449"/>
                <a:ext cx="99245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211" y="2843449"/>
                <a:ext cx="992451" cy="4924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64498" y="2025176"/>
                <a:ext cx="10581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4498" y="2025176"/>
                <a:ext cx="1058174" cy="49244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381417" y="1330118"/>
            <a:ext cx="926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 = 0</a:t>
            </a:r>
            <a:endParaRPr lang="it-IT" sz="32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173919" y="1271498"/>
            <a:ext cx="104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’ &gt; 0</a:t>
            </a:r>
            <a:endParaRPr lang="it-IT" sz="3200" b="1" i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360981" y="2293035"/>
            <a:ext cx="3784209" cy="6611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70471" y="1787131"/>
                <a:ext cx="3099615" cy="716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471" y="1787131"/>
                <a:ext cx="3099615" cy="71673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10283483" y="1941347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10916531" y="2262557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0281144" y="4063228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718437" y="4386782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581311" y="2715064"/>
            <a:ext cx="22853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 smtClean="0"/>
              <a:t>INVERSIONE</a:t>
            </a:r>
          </a:p>
          <a:p>
            <a:pPr algn="ctr"/>
            <a:r>
              <a:rPr lang="it-IT" sz="3200" b="1" dirty="0" smtClean="0"/>
              <a:t>VELOCITA’!</a:t>
            </a:r>
            <a:endParaRPr lang="it-IT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107408" y="4161125"/>
                <a:ext cx="13643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d>
                        <m:dPr>
                          <m:ctrlPr>
                            <a:rPr lang="it-IT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it-IT" sz="32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408" y="4161125"/>
                <a:ext cx="1364348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H="1" flipV="1">
            <a:off x="4375960" y="3237417"/>
            <a:ext cx="3683607" cy="11493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68126" y="4021547"/>
                <a:ext cx="3099615" cy="7167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24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2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126" y="4021547"/>
                <a:ext cx="3099615" cy="71673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3277767" y="5500468"/>
            <a:ext cx="8961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/>
              <a:t>Esistono stati possibili per cui l’entropia diminuisce!</a:t>
            </a:r>
            <a:endParaRPr lang="it-IT" sz="3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242162" y="4687606"/>
            <a:ext cx="125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/>
              <a:t>2t’ &gt; 0</a:t>
            </a:r>
            <a:endParaRPr lang="it-IT" sz="3200" b="1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8171573" y="4645404"/>
            <a:ext cx="1043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/>
              <a:t>t</a:t>
            </a:r>
            <a:r>
              <a:rPr lang="it-IT" sz="3200" b="1" i="1" dirty="0" smtClean="0"/>
              <a:t>’ &gt; 0</a:t>
            </a:r>
            <a:endParaRPr lang="it-IT" sz="3200" b="1" i="1" dirty="0"/>
          </a:p>
        </p:txBody>
      </p:sp>
    </p:spTree>
    <p:extLst>
      <p:ext uri="{BB962C8B-B14F-4D97-AF65-F5344CB8AC3E}">
        <p14:creationId xmlns:p14="http://schemas.microsoft.com/office/powerpoint/2010/main" val="8333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/>
      <p:bldP spid="22" grpId="0"/>
      <p:bldP spid="27" grpId="0"/>
      <p:bldP spid="28" grpId="0"/>
      <p:bldP spid="29" grpId="0"/>
      <p:bldP spid="3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Microstato: Simmetria Temporale</a:t>
            </a:r>
            <a:endParaRPr lang="it-IT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7279" y="1936579"/>
            <a:ext cx="8064354" cy="1228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03189" y="1765985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172" y="12801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641" y="1277806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8795" y="127781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008" y="4178097"/>
            <a:ext cx="8008083" cy="4220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12876" y="2236757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2537" y="2248477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609" y="4372701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185" y="4384424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2346" y="1430146"/>
            <a:ext cx="42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t</a:t>
            </a:r>
            <a:endParaRPr lang="it-IT" sz="5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8981" y="3678625"/>
            <a:ext cx="63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-t</a:t>
            </a:r>
            <a:endParaRPr lang="it-IT" sz="54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212554" y="2441234"/>
            <a:ext cx="0" cy="1259025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00843" y="4014461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9826" y="352863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5295" y="352628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6449" y="3526287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37638" y="2546248"/>
            <a:ext cx="28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T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77953" y="5421439"/>
            <a:ext cx="7083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prstClr val="black"/>
                </a:solidFill>
              </a:rPr>
              <a:t>Velocità cambia segno con il tempo!</a:t>
            </a:r>
            <a:endParaRPr lang="it-IT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40350" y="1448971"/>
                <a:ext cx="1260345" cy="935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0350" y="1448971"/>
                <a:ext cx="1260345" cy="9351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9852070" y="3683387"/>
                <a:ext cx="2153218" cy="10225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dx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it-IT" sz="3200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2070" y="3683387"/>
                <a:ext cx="2153218" cy="10225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9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Macrostato: Asimmetria Temporale</a:t>
            </a:r>
            <a:endParaRPr lang="it-IT" sz="4000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87279" y="1936579"/>
            <a:ext cx="8064354" cy="12287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403189" y="1765985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2172" y="1280154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641" y="1277806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68795" y="1277811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1008" y="4178097"/>
            <a:ext cx="8008083" cy="42200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12876" y="2236757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52537" y="2248477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66609" y="4372701"/>
            <a:ext cx="3390313" cy="73152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PASSATO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185" y="4384424"/>
            <a:ext cx="3390313" cy="731520"/>
          </a:xfrm>
          <a:prstGeom prst="rect">
            <a:avLst/>
          </a:prstGeom>
          <a:solidFill>
            <a:srgbClr val="0070C0">
              <a:alpha val="96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6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FUTURO</a:t>
            </a:r>
            <a:endParaRPr lang="it-IT" sz="6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2346" y="1430146"/>
            <a:ext cx="42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t</a:t>
            </a:r>
            <a:endParaRPr lang="it-IT" sz="5400" b="1" dirty="0">
              <a:solidFill>
                <a:prstClr val="black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78981" y="3678625"/>
            <a:ext cx="6367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dirty="0" smtClean="0">
                <a:solidFill>
                  <a:prstClr val="black"/>
                </a:solidFill>
              </a:rPr>
              <a:t>-t</a:t>
            </a:r>
            <a:endParaRPr lang="it-IT" sz="5400" b="1" dirty="0">
              <a:solidFill>
                <a:prstClr val="black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9212554" y="2441234"/>
            <a:ext cx="0" cy="1259025"/>
          </a:xfrm>
          <a:prstGeom prst="straightConnector1">
            <a:avLst/>
          </a:prstGeom>
          <a:ln w="12700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4400843" y="4014461"/>
            <a:ext cx="351693" cy="344162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89826" y="3528630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=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5295" y="3526282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&lt;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66449" y="3526287"/>
            <a:ext cx="835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prstClr val="black"/>
                </a:solidFill>
              </a:rPr>
              <a:t>t</a:t>
            </a:r>
            <a:r>
              <a:rPr lang="it-IT" sz="2800" b="1" dirty="0" smtClean="0">
                <a:solidFill>
                  <a:prstClr val="black"/>
                </a:solidFill>
              </a:rPr>
              <a:t> &gt; 0</a:t>
            </a:r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437638" y="2546248"/>
            <a:ext cx="282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 smtClean="0">
                <a:solidFill>
                  <a:srgbClr val="C00000"/>
                </a:solidFill>
              </a:rPr>
              <a:t>T</a:t>
            </a:r>
            <a:endParaRPr lang="it-IT" sz="6000" b="1" dirty="0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2192" y="5449574"/>
            <a:ext cx="1205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</a:rPr>
              <a:t>Entropia</a:t>
            </a:r>
            <a:r>
              <a:rPr lang="it-IT" sz="3200" b="1" i="1" dirty="0" smtClean="0">
                <a:solidFill>
                  <a:prstClr val="black"/>
                </a:solidFill>
              </a:rPr>
              <a:t> </a:t>
            </a:r>
            <a:r>
              <a:rPr lang="it-IT" sz="3200" b="1" dirty="0" smtClean="0">
                <a:solidFill>
                  <a:prstClr val="black"/>
                </a:solidFill>
              </a:rPr>
              <a:t>invariante rispetto alla simmetria T, ma non il suo gradiente!</a:t>
            </a:r>
            <a:endParaRPr lang="it-IT" sz="3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9208789" y="1491703"/>
                <a:ext cx="3099615" cy="9351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3200" b="1" dirty="0"/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789" y="1491703"/>
                <a:ext cx="3099615" cy="93519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9219324" y="3712055"/>
                <a:ext cx="3099615" cy="9380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it-IT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3200" b="0" i="0" smtClean="0">
                              <a:latin typeface="Cambria Math" panose="02040503050406030204" pitchFamily="18" charset="0"/>
                            </a:rPr>
                            <m:t>dH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it-IT" sz="32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it-IT" sz="3200" b="0" i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it-IT" sz="3200" b="1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9324" y="3712055"/>
                <a:ext cx="3099615" cy="93801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970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39166"/>
            <a:ext cx="12192000" cy="8404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«Will anyone say exactly what the H-theorem means?»</a:t>
            </a:r>
            <a:endParaRPr lang="it-IT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9927" y="3387963"/>
            <a:ext cx="2764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i="1" dirty="0" smtClean="0"/>
              <a:t>Stoßzahlansatz</a:t>
            </a:r>
            <a:endParaRPr lang="el-GR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32554" y="3457028"/>
                <a:ext cx="711823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t-IT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∝  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sz="28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 </a:t>
                </a:r>
                <a:r>
                  <a:rPr lang="it-IT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it-IT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it-IT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it-IT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v</m:t>
                            </m:r>
                          </m:e>
                        </m:acc>
                      </m:e>
                      <m:sub>
                        <m:r>
                          <a:rPr lang="it-IT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dt</a:t>
                </a:r>
                <a:endParaRPr lang="it-IT" sz="2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554" y="3457028"/>
                <a:ext cx="7118239" cy="430887"/>
              </a:xfrm>
              <a:prstGeom prst="rect">
                <a:avLst/>
              </a:prstGeom>
              <a:blipFill rotWithShape="0">
                <a:blip r:embed="rId2"/>
                <a:stretch>
                  <a:fillRect t="-25352" b="-4929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351696" y="4220312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984744" y="4541522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2135949" y="4217968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573242" y="4541522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91026" y="4048006"/>
                <a:ext cx="861176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dirty="0" smtClean="0"/>
                  <a:t>Numero di urti fra molecole con velocità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400" dirty="0" smtClean="0"/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it-IT" sz="2400" dirty="0" smtClean="0"/>
                  <a:t> nell’intervallo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r>
                  <a:rPr lang="it-IT" sz="2400" dirty="0" smtClean="0"/>
                  <a:t>           </a:t>
                </a:r>
              </a:p>
              <a:p>
                <a:pPr algn="ctr"/>
                <a:r>
                  <a:rPr lang="it-IT" sz="2400" dirty="0" smtClean="0"/>
                  <a:t>        proporzionale al prodotto fra </a:t>
                </a:r>
              </a:p>
              <a:p>
                <a:pPr algn="ctr"/>
                <a:r>
                  <a:rPr lang="it-IT" sz="2400" dirty="0" smtClean="0"/>
                  <a:t>numero di molecole con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t-IT" sz="24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400" i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it-IT" sz="2400" dirty="0" smtClean="0"/>
                  <a:t> e numero di molecole con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it-IT" sz="2400" i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it-IT" sz="2400" i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026" y="4048006"/>
                <a:ext cx="8611767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4061" b="-106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7307" y="5411368"/>
            <a:ext cx="12166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Asimmetria</a:t>
            </a:r>
            <a:r>
              <a:rPr lang="it-IT" sz="2800" dirty="0" smtClean="0"/>
              <a:t>:</a:t>
            </a:r>
            <a:r>
              <a:rPr lang="it-IT" sz="2800" b="1" dirty="0"/>
              <a:t> </a:t>
            </a:r>
            <a:r>
              <a:rPr lang="it-IT" sz="2800" dirty="0" smtClean="0"/>
              <a:t>assunzione</a:t>
            </a:r>
            <a:r>
              <a:rPr lang="it-IT" sz="2800" dirty="0" smtClean="0"/>
              <a:t> </a:t>
            </a:r>
            <a:r>
              <a:rPr lang="it-IT" sz="2800" dirty="0" smtClean="0"/>
              <a:t>valida solo </a:t>
            </a:r>
            <a:r>
              <a:rPr lang="it-IT" sz="2800" b="1" dirty="0" smtClean="0"/>
              <a:t>prima </a:t>
            </a:r>
            <a:r>
              <a:rPr lang="it-IT" sz="2800" dirty="0" smtClean="0"/>
              <a:t>dell’urto, ma </a:t>
            </a:r>
            <a:r>
              <a:rPr lang="it-IT" sz="2800" b="1" dirty="0" smtClean="0"/>
              <a:t>non dopo</a:t>
            </a:r>
            <a:r>
              <a:rPr lang="it-IT" sz="2800" dirty="0" smtClean="0"/>
              <a:t>. Ma perché???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202" y="1392698"/>
            <a:ext cx="12326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Nel 1894 un dibattito aperto su </a:t>
            </a:r>
            <a:r>
              <a:rPr lang="it-IT" sz="2800" i="1" dirty="0" smtClean="0"/>
              <a:t>Nature</a:t>
            </a:r>
            <a:r>
              <a:rPr lang="it-IT" sz="2800" dirty="0" smtClean="0"/>
              <a:t> si proponeva ancora di capire il Teorema </a:t>
            </a:r>
            <a:r>
              <a:rPr lang="it-IT" sz="2800" i="1" dirty="0" smtClean="0"/>
              <a:t>H </a:t>
            </a:r>
            <a:r>
              <a:rPr lang="it-IT" sz="2800" dirty="0" smtClean="0"/>
              <a:t>.</a:t>
            </a:r>
          </a:p>
          <a:p>
            <a:endParaRPr lang="it-IT" sz="1200" dirty="0"/>
          </a:p>
          <a:p>
            <a:r>
              <a:rPr lang="it-IT" sz="2800" dirty="0"/>
              <a:t>P</a:t>
            </a:r>
            <a:r>
              <a:rPr lang="it-IT" sz="2800" dirty="0" smtClean="0"/>
              <a:t>roblema di identificare e </a:t>
            </a:r>
            <a:r>
              <a:rPr lang="it-IT" sz="2800" i="1" dirty="0" smtClean="0"/>
              <a:t>giustificare</a:t>
            </a:r>
            <a:r>
              <a:rPr lang="it-IT" sz="2800" dirty="0" smtClean="0"/>
              <a:t>  la condizione asimmetrica necessaria</a:t>
            </a:r>
          </a:p>
          <a:p>
            <a:r>
              <a:rPr lang="it-IT" sz="2800" dirty="0" smtClean="0"/>
              <a:t>per derivare un’equazione irreversibile (Boltzmann) dalla microdinamica reversibile </a:t>
            </a:r>
            <a:endParaRPr lang="it-IT" sz="28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585" y="3199230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Sir Arthur Eddington (1882-1944)</a:t>
            </a:r>
            <a:endParaRPr lang="it-IT" sz="4000" dirty="0"/>
          </a:p>
        </p:txBody>
      </p:sp>
      <p:pic>
        <p:nvPicPr>
          <p:cNvPr id="1026" name="Picture 2" descr="TIME Magazine Cover: Sir Arthur Eddington -- Apr. 16, 1934">
            <a:hlinkClick r:id="rId2" tooltip="TIME Magazine Cover: Sir Arthur Eddington -- Apr. 16, 193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1" y="1415383"/>
            <a:ext cx="3407446" cy="45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25024" y="1300762"/>
            <a:ext cx="82439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L’astrofisico Arthur Eddington introdusse l’espressione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                              «</a:t>
            </a:r>
            <a:r>
              <a:rPr lang="it-IT" sz="2800" b="1" dirty="0" smtClean="0">
                <a:solidFill>
                  <a:srgbClr val="C00000"/>
                </a:solidFill>
              </a:rPr>
              <a:t>Freccia del Tempo</a:t>
            </a:r>
            <a:r>
              <a:rPr lang="it-IT" sz="2800" dirty="0" smtClean="0">
                <a:solidFill>
                  <a:prstClr val="black"/>
                </a:solidFill>
              </a:rPr>
              <a:t>» </a:t>
            </a:r>
          </a:p>
          <a:p>
            <a:r>
              <a:rPr lang="it-IT" sz="2800" dirty="0">
                <a:solidFill>
                  <a:prstClr val="black"/>
                </a:solidFill>
              </a:rPr>
              <a:t>n</a:t>
            </a:r>
            <a:r>
              <a:rPr lang="it-IT" sz="2800" dirty="0" smtClean="0">
                <a:solidFill>
                  <a:prstClr val="black"/>
                </a:solidFill>
              </a:rPr>
              <a:t>el suo libro </a:t>
            </a:r>
            <a:r>
              <a:rPr lang="it-IT" sz="2800" i="1" dirty="0" smtClean="0">
                <a:solidFill>
                  <a:prstClr val="black"/>
                </a:solidFill>
              </a:rPr>
              <a:t>The Nature of the Physical World 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del 1928</a:t>
            </a:r>
            <a:endParaRPr lang="it-IT" sz="28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5020" y="2975023"/>
            <a:ext cx="83960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Divenire</a:t>
            </a:r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=  Dinamicità, il tempo «passa»</a:t>
            </a:r>
          </a:p>
          <a:p>
            <a:r>
              <a:rPr lang="it-IT" sz="800" dirty="0">
                <a:solidFill>
                  <a:prstClr val="black"/>
                </a:solidFill>
              </a:rPr>
              <a:t> </a:t>
            </a:r>
            <a:r>
              <a:rPr lang="it-IT" sz="800" dirty="0" smtClean="0">
                <a:solidFill>
                  <a:prstClr val="black"/>
                </a:solidFill>
              </a:rPr>
              <a:t>            </a:t>
            </a:r>
            <a:endParaRPr lang="it-IT" sz="2800" dirty="0" smtClean="0">
              <a:solidFill>
                <a:prstClr val="black"/>
              </a:solidFill>
            </a:endParaRPr>
          </a:p>
          <a:p>
            <a:r>
              <a:rPr lang="it-IT" sz="2800" dirty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prstClr val="black"/>
                </a:solidFill>
              </a:rPr>
              <a:t>                  </a:t>
            </a:r>
            <a:r>
              <a:rPr lang="it-IT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it-IT" sz="2800" dirty="0" smtClean="0">
                <a:solidFill>
                  <a:prstClr val="black"/>
                </a:solidFill>
              </a:rPr>
              <a:t> Eraclito vs Parmenide in Spazio-Tempo 4-D</a:t>
            </a:r>
          </a:p>
          <a:p>
            <a:endParaRPr lang="it-IT" sz="20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b="1" dirty="0" smtClean="0"/>
              <a:t>Verso       </a:t>
            </a:r>
            <a:r>
              <a:rPr lang="it-IT" sz="2800" dirty="0" smtClean="0">
                <a:solidFill>
                  <a:prstClr val="black"/>
                </a:solidFill>
              </a:rPr>
              <a:t> = Distinzione fra passato e futuro</a:t>
            </a:r>
          </a:p>
          <a:p>
            <a:endParaRPr lang="it-IT" sz="800" dirty="0" smtClean="0">
              <a:solidFill>
                <a:prstClr val="black"/>
              </a:solidFill>
            </a:endParaRPr>
          </a:p>
          <a:p>
            <a:r>
              <a:rPr lang="it-IT" sz="2800" dirty="0" smtClean="0">
                <a:solidFill>
                  <a:prstClr val="black"/>
                </a:solidFill>
              </a:rPr>
              <a:t>                   </a:t>
            </a:r>
            <a:r>
              <a:rPr lang="it-IT" sz="28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</a:t>
            </a:r>
            <a:r>
              <a:rPr lang="it-IT" sz="2800" dirty="0" smtClean="0">
                <a:solidFill>
                  <a:prstClr val="black"/>
                </a:solidFill>
              </a:rPr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Irreversibilità Termodinamica</a:t>
            </a:r>
          </a:p>
        </p:txBody>
      </p:sp>
    </p:spTree>
    <p:extLst>
      <p:ext uri="{BB962C8B-B14F-4D97-AF65-F5344CB8AC3E}">
        <p14:creationId xmlns:p14="http://schemas.microsoft.com/office/powerpoint/2010/main" val="9110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Boltzmann (1877)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0" y="1403797"/>
            <a:ext cx="3676918" cy="4476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2622" y="1491175"/>
            <a:ext cx="83900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Boltzmann ammette che il Teorema </a:t>
            </a:r>
            <a:r>
              <a:rPr lang="it-IT" sz="2800" i="1" dirty="0" smtClean="0"/>
              <a:t>H</a:t>
            </a:r>
            <a:r>
              <a:rPr lang="it-IT" sz="2800" dirty="0" smtClean="0"/>
              <a:t> non è valido per tutti i possibili microstati iniziali: ci sono eccezioni.</a:t>
            </a:r>
          </a:p>
          <a:p>
            <a:endParaRPr lang="it-IT" sz="1400" dirty="0"/>
          </a:p>
          <a:p>
            <a:r>
              <a:rPr lang="it-IT" sz="2800" dirty="0" smtClean="0"/>
              <a:t>Tuttavia, tali eccezioni hanno </a:t>
            </a:r>
            <a:r>
              <a:rPr lang="it-IT" sz="2800" i="1" dirty="0" smtClean="0"/>
              <a:t>bassissima probabilità</a:t>
            </a:r>
            <a:r>
              <a:rPr lang="it-IT" sz="2800" dirty="0" smtClean="0"/>
              <a:t> ,</a:t>
            </a:r>
          </a:p>
          <a:p>
            <a:r>
              <a:rPr lang="it-IT" sz="2800" dirty="0" smtClean="0"/>
              <a:t>e quindi sono praticamente impossibili!   </a:t>
            </a:r>
            <a:endParaRPr lang="it-IT" sz="2800" dirty="0"/>
          </a:p>
        </p:txBody>
      </p:sp>
      <p:sp>
        <p:nvSpPr>
          <p:cNvPr id="6" name="Rectangle 5"/>
          <p:cNvSpPr/>
          <p:nvPr/>
        </p:nvSpPr>
        <p:spPr>
          <a:xfrm>
            <a:off x="4221106" y="4271113"/>
            <a:ext cx="2883078" cy="821391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TEORIA CINETICA 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DEI GAS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16582" y="4271114"/>
            <a:ext cx="2909504" cy="821390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MECCANICA 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7371473" y="4417001"/>
            <a:ext cx="1294228" cy="520762"/>
          </a:xfrm>
          <a:prstGeom prst="rightArrow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702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Meccanica Statistica</a:t>
            </a:r>
            <a:endParaRPr lang="it-IT" sz="40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6271" y="392488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42214" y="1223886"/>
            <a:ext cx="2557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30494" y="4190028"/>
            <a:ext cx="24223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MICROSTATO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26227" y="4722243"/>
                <a:ext cx="415575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t-IT" sz="4000" b="0" dirty="0" smtClean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40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4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it-IT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40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4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4000" b="0" i="0" dirty="0" smtClean="0"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sz="4000" b="0" i="0" dirty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acc>
                        <m:r>
                          <a:rPr lang="it-IT" sz="4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it-IT" sz="4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it-IT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it-IT" sz="4000" b="0" i="0" smtClean="0">
                                    <a:latin typeface="Cambria Math" panose="02040503050406030204" pitchFamily="18" charset="0"/>
                                  </a:rPr>
                                  <m:t>p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it-IT" sz="4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r>
                  <a:rPr lang="it-IT" sz="4000" dirty="0" smtClean="0"/>
                  <a:t> </a:t>
                </a:r>
                <a14:m>
                  <m:oMath xmlns:m="http://schemas.openxmlformats.org/officeDocument/2006/math">
                    <m:r>
                      <a:rPr lang="it-IT" sz="4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it-IT" sz="4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  <m:r>
                          <a:rPr lang="it-IT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endParaRPr lang="it-IT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27" y="4722243"/>
                <a:ext cx="4155753" cy="61555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44650" y="5478745"/>
            <a:ext cx="2465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1" dirty="0" smtClean="0"/>
              <a:t>Numero molecole</a:t>
            </a:r>
            <a:endParaRPr lang="it-IT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507271" y="5362856"/>
            <a:ext cx="226664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it-IT" sz="4000" dirty="0" smtClean="0"/>
              <a:t>  i = 1, …, N</a:t>
            </a:r>
            <a:endParaRPr lang="it-IT" sz="40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926069" y="2993454"/>
            <a:ext cx="4359" cy="1654733"/>
          </a:xfrm>
          <a:prstGeom prst="straightConnector1">
            <a:avLst/>
          </a:prstGeom>
          <a:ln w="1016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964708" y="4895563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1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6597756" y="5216773"/>
            <a:ext cx="576769" cy="234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7748961" y="4893219"/>
            <a:ext cx="661181" cy="64711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solidFill>
                  <a:schemeClr val="tx1"/>
                </a:solidFill>
              </a:rPr>
              <a:t>2</a:t>
            </a:r>
            <a:endParaRPr lang="it-IT" sz="4000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7186254" y="5216773"/>
            <a:ext cx="565047" cy="234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6232" y="4289298"/>
            <a:ext cx="5013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Modello</a:t>
            </a:r>
            <a:r>
              <a:rPr lang="it-IT" sz="2400" dirty="0" smtClean="0"/>
              <a:t>: sfere dure con diametro fisso</a:t>
            </a:r>
            <a:endParaRPr lang="it-IT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8426546" y="4922344"/>
            <a:ext cx="37481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Dinamica Hamiltoniana</a:t>
            </a:r>
            <a:endParaRPr lang="it-IT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Moto rettilineo uniforme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/>
              <a:t>Collisioni elastiche binarie</a:t>
            </a:r>
            <a:endParaRPr lang="it-IT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14986" y="2321174"/>
                <a:ext cx="430322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it-IT" sz="4000" b="0" i="0" smtClean="0">
                          <a:latin typeface="Cambria Math" panose="02040503050406030204" pitchFamily="18" charset="0"/>
                        </a:rPr>
                        <m:t>Z</m:t>
                      </m:r>
                      <m:d>
                        <m:d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it-IT" sz="4000" b="0" i="0" smtClean="0">
                          <a:latin typeface="Cambria Math" panose="02040503050406030204" pitchFamily="18" charset="0"/>
                        </a:rPr>
                        <m:t>≔(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, …, </m:t>
                      </m:r>
                      <m:sSub>
                        <m:sSub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86" y="2321174"/>
                <a:ext cx="4303229" cy="6155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066" y="1710192"/>
                <a:ext cx="6752746" cy="6243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3200" dirty="0" smtClean="0"/>
                  <a:t> = numero di molecole nella cella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sz="3200" dirty="0" smtClean="0"/>
                  <a:t> </a:t>
                </a:r>
                <a:endParaRPr lang="it-IT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66" y="1710192"/>
                <a:ext cx="6752746" cy="624338"/>
              </a:xfrm>
              <a:prstGeom prst="rect">
                <a:avLst/>
              </a:prstGeom>
              <a:blipFill rotWithShape="0">
                <a:blip r:embed="rId5"/>
                <a:stretch>
                  <a:fillRect t="-11765" b="-264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174525" y="1434905"/>
            <a:ext cx="2588453" cy="2252974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7610622" y="1301775"/>
            <a:ext cx="0" cy="2507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138160" y="1308809"/>
            <a:ext cx="0" cy="2507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698524" y="1306463"/>
            <a:ext cx="0" cy="2507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258887" y="1301775"/>
            <a:ext cx="0" cy="25076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104185" y="1879001"/>
            <a:ext cx="2757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115907" y="2312757"/>
            <a:ext cx="2757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085428" y="2788714"/>
            <a:ext cx="2757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111218" y="3236532"/>
            <a:ext cx="27572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833311" y="2104081"/>
            <a:ext cx="2318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Spazio delle fasi</a:t>
            </a:r>
          </a:p>
          <a:p>
            <a:r>
              <a:rPr lang="it-IT" sz="2400" b="1" dirty="0"/>
              <a:t>m</a:t>
            </a:r>
            <a:r>
              <a:rPr lang="it-IT" sz="2400" b="1" dirty="0" smtClean="0"/>
              <a:t>olecola singola</a:t>
            </a:r>
            <a:endParaRPr lang="it-IT" sz="2400" b="1" dirty="0"/>
          </a:p>
        </p:txBody>
      </p:sp>
      <p:sp>
        <p:nvSpPr>
          <p:cNvPr id="16" name="Arc 15"/>
          <p:cNvSpPr/>
          <p:nvPr/>
        </p:nvSpPr>
        <p:spPr>
          <a:xfrm rot="1489507">
            <a:off x="5755415" y="2180810"/>
            <a:ext cx="2184178" cy="475957"/>
          </a:xfrm>
          <a:prstGeom prst="arc">
            <a:avLst>
              <a:gd name="adj1" fmla="val 12470971"/>
              <a:gd name="adj2" fmla="val 21084253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7061980" y="3699803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posizione</a:t>
            </a:r>
            <a:endParaRPr lang="it-IT" b="1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384388" y="3036277"/>
            <a:ext cx="1121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momento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59859" y="2264897"/>
                <a:ext cx="415563" cy="532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859" y="2264897"/>
                <a:ext cx="415563" cy="5320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233094" y="3148818"/>
                <a:ext cx="5864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3094" y="3148818"/>
                <a:ext cx="586443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67492" y="1350500"/>
                <a:ext cx="46442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3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492" y="1350500"/>
                <a:ext cx="464422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54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Argomento </a:t>
            </a:r>
            <a:r>
              <a:rPr lang="it-IT" sz="4000" dirty="0" smtClean="0"/>
              <a:t>Combinatorio</a:t>
            </a:r>
            <a:endParaRPr lang="it-IT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9268" y="1434903"/>
                <a:ext cx="12206996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Ciascun microstato </a:t>
                </a:r>
                <a:r>
                  <a:rPr lang="it-IT" sz="2800" i="1" dirty="0"/>
                  <a:t>x </a:t>
                </a:r>
                <a:r>
                  <a:rPr lang="it-IT" sz="2800" dirty="0"/>
                  <a:t>ha la stessa probabilità (misura di Lebesgue</a:t>
                </a:r>
                <a:r>
                  <a:rPr lang="it-IT" sz="2800" dirty="0" smtClean="0"/>
                  <a:t>)</a:t>
                </a:r>
              </a:p>
              <a:p>
                <a:endParaRPr lang="it-IT" sz="1400" dirty="0"/>
              </a:p>
              <a:p>
                <a:r>
                  <a:rPr lang="it-IT" sz="2800" dirty="0"/>
                  <a:t>M</a:t>
                </a:r>
                <a:r>
                  <a:rPr lang="it-IT" sz="2800" dirty="0" smtClean="0"/>
                  <a:t>olti microstati </a:t>
                </a:r>
                <a:r>
                  <a:rPr lang="it-IT" sz="2800" i="1" dirty="0" smtClean="0"/>
                  <a:t>x</a:t>
                </a:r>
                <a:r>
                  <a:rPr lang="it-IT" sz="2800" dirty="0" smtClean="0"/>
                  <a:t> realizzano un dato </a:t>
                </a:r>
                <a:r>
                  <a:rPr lang="it-IT" sz="2800" i="1" dirty="0" smtClean="0"/>
                  <a:t>macrostato</a:t>
                </a:r>
                <a:r>
                  <a:rPr lang="it-IT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it-IT" sz="2800">
                        <a:latin typeface="Cambria Math" panose="02040503050406030204" pitchFamily="18" charset="0"/>
                      </a:rPr>
                      <m:t>≔(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it-IT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800" dirty="0" smtClean="0"/>
                  <a:t>, invariante per </a:t>
                </a:r>
              </a:p>
              <a:p>
                <a:r>
                  <a:rPr lang="it-IT" sz="2800" dirty="0" smtClean="0"/>
                  <a:t>permutazioni delle molecule, che corrisponde a una </a:t>
                </a:r>
                <a:r>
                  <a:rPr lang="it-IT" sz="2800" i="1" dirty="0" smtClean="0"/>
                  <a:t>regione</a:t>
                </a:r>
                <a:r>
                  <a:rPr lang="it-IT" sz="2800" dirty="0" smtClean="0"/>
                  <a:t> dello spazio delle fasi 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68" y="1434903"/>
                <a:ext cx="12206996" cy="1600438"/>
              </a:xfrm>
              <a:prstGeom prst="rect">
                <a:avLst/>
              </a:prstGeom>
              <a:blipFill rotWithShape="0">
                <a:blip r:embed="rId2"/>
                <a:stretch>
                  <a:fillRect l="-1049" t="-3422" r="-400" b="-988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79300" y="3179303"/>
                <a:ext cx="4871654" cy="6719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4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sSub>
                            <m:sSubPr>
                              <m:ctrlPr>
                                <a:rPr lang="it-IT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40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it-IT" sz="4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| </m:t>
                          </m:r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d>
                            <m:dPr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it-IT" sz="4000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</m:d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it-IT" sz="4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300" y="3179303"/>
                <a:ext cx="4871654" cy="67197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" y="4107765"/>
                <a:ext cx="9575698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/>
                  <a:t>Probabilità :       </a:t>
                </a:r>
                <a:r>
                  <a:rPr lang="it-IT" sz="2800" dirty="0"/>
                  <a:t>V</a:t>
                </a:r>
                <a:r>
                  <a:rPr lang="it-IT" sz="2800" dirty="0" smtClean="0"/>
                  <a:t>olume</a:t>
                </a:r>
                <a14:m>
                  <m:oMath xmlns:m="http://schemas.openxmlformats.org/officeDocument/2006/math"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sSub>
                          <m:sSub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it-IT" sz="2800" b="1" dirty="0" smtClean="0"/>
                  <a:t> </a:t>
                </a:r>
                <a:r>
                  <a:rPr lang="it-IT" sz="2800" dirty="0" smtClean="0"/>
                  <a:t>della regione corrispondente a</a:t>
                </a:r>
                <a14:m>
                  <m:oMath xmlns:m="http://schemas.openxmlformats.org/officeDocument/2006/math"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it-IT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107765"/>
                <a:ext cx="9575698" cy="562655"/>
              </a:xfrm>
              <a:prstGeom prst="rect">
                <a:avLst/>
              </a:prstGeom>
              <a:blipFill rotWithShape="0">
                <a:blip r:embed="rId4"/>
                <a:stretch>
                  <a:fillRect l="-1273" t="-10870" b="-2391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514009" y="4991690"/>
                <a:ext cx="9159752" cy="717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36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𝑍</m:t>
                        </m:r>
                        <m:d>
                          <m:dPr>
                            <m:ctrlPr>
                              <a:rPr lang="it-IT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it-IT" sz="36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</m:d>
                      </m:e>
                    </m:d>
                    <m:r>
                      <a:rPr lang="it-IT" sz="3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3600" i="1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it-IT" sz="3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36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it-IT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3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it-IT" sz="3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  <m:r>
                          <a:rPr lang="it-IT" sz="3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it-IT" sz="3600" b="1" dirty="0" smtClean="0"/>
                  <a:t>            </a:t>
                </a:r>
                <a:r>
                  <a:rPr lang="it-IT" sz="2800" i="1" dirty="0" smtClean="0"/>
                  <a:t>k = </a:t>
                </a:r>
                <a:r>
                  <a:rPr lang="it-IT" sz="2800" b="1" dirty="0" smtClean="0"/>
                  <a:t>Costante di Boltzmann</a:t>
                </a:r>
                <a:endParaRPr lang="it-IT" sz="3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009" y="4991690"/>
                <a:ext cx="9159752" cy="717697"/>
              </a:xfrm>
              <a:prstGeom prst="rect">
                <a:avLst/>
              </a:prstGeom>
              <a:blipFill rotWithShape="0">
                <a:blip r:embed="rId5"/>
                <a:stretch>
                  <a:fillRect b="-161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56921" y="5023988"/>
            <a:ext cx="1993851" cy="71012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ENTROPIA DI</a:t>
            </a:r>
          </a:p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BOLTZMANN</a:t>
            </a:r>
            <a:endParaRPr lang="it-IT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Tendenza all’Equilibrio?</a:t>
            </a:r>
            <a:endParaRPr lang="it-IT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5206" y="1364566"/>
                <a:ext cx="11139396" cy="987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b="1" dirty="0" smtClean="0"/>
                  <a:t>Equilibrio : </a:t>
                </a:r>
                <a:r>
                  <a:rPr lang="it-IT" sz="2800" dirty="0" smtClean="0"/>
                  <a:t>Per </a:t>
                </a:r>
                <a:r>
                  <a:rPr lang="it-IT" sz="2800" i="1" dirty="0" smtClean="0"/>
                  <a:t>N </a:t>
                </a:r>
                <a:r>
                  <a:rPr lang="it-IT" sz="2800" dirty="0" smtClean="0"/>
                  <a:t>molto grande, la distribuzione uniforme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, …, 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800" dirty="0" smtClean="0"/>
                  <a:t> </a:t>
                </a:r>
              </a:p>
              <a:p>
                <a:r>
                  <a:rPr lang="it-IT" sz="2800" dirty="0"/>
                  <a:t> </a:t>
                </a:r>
                <a:r>
                  <a:rPr lang="it-IT" sz="2800" dirty="0" smtClean="0"/>
                  <a:t>                    approssima la versione discreta della distribuzione di Maxwell</a:t>
                </a:r>
                <a:endParaRPr lang="it-IT" sz="28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06" y="1364566"/>
                <a:ext cx="11139396" cy="987322"/>
              </a:xfrm>
              <a:prstGeom prst="rect">
                <a:avLst/>
              </a:prstGeom>
              <a:blipFill rotWithShape="0">
                <a:blip r:embed="rId2"/>
                <a:stretch>
                  <a:fillRect l="-1094" t="-6173" b="-1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858" y="2459504"/>
                <a:ext cx="11283153" cy="1202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800" dirty="0" smtClean="0"/>
                  <a:t>La regione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it-IT" sz="2800" dirty="0" smtClean="0"/>
                  <a:t> è di gran lunga più vasta delle regioni degli altri macrostati.</a:t>
                </a:r>
              </a:p>
              <a:p>
                <a:endParaRPr lang="it-IT" sz="1400" dirty="0" smtClean="0"/>
              </a:p>
              <a:p>
                <a:r>
                  <a:rPr lang="it-IT" sz="2800" dirty="0"/>
                  <a:t> </a:t>
                </a:r>
                <a:r>
                  <a:rPr lang="it-IT" sz="2800" dirty="0" smtClean="0"/>
                  <a:t>                             Equilibrio = Massima Entropia = </a:t>
                </a:r>
                <a:r>
                  <a:rPr lang="it-IT" sz="2800" i="1" dirty="0" smtClean="0"/>
                  <a:t>Disordine</a:t>
                </a:r>
                <a:endParaRPr lang="it-IT" sz="28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8" y="2459504"/>
                <a:ext cx="11283153" cy="1202765"/>
              </a:xfrm>
              <a:prstGeom prst="rect">
                <a:avLst/>
              </a:prstGeom>
              <a:blipFill rotWithShape="0">
                <a:blip r:embed="rId3"/>
                <a:stretch>
                  <a:fillRect l="-1135" t="-4545" b="-1313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267" y="5180279"/>
            <a:ext cx="122143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Ma il sistema può oscillare dentro e fuori dall’equilibrio. E Boltzmann non dimostra </a:t>
            </a:r>
          </a:p>
          <a:p>
            <a:r>
              <a:rPr lang="it-IT" sz="2800" dirty="0" smtClean="0"/>
              <a:t>come varia l’entropia </a:t>
            </a:r>
            <a:r>
              <a:rPr lang="it-IT" sz="2800" i="1" dirty="0" smtClean="0"/>
              <a:t>S</a:t>
            </a:r>
            <a:r>
              <a:rPr lang="it-IT" sz="2800" dirty="0" smtClean="0"/>
              <a:t> rispetto al tempo </a:t>
            </a:r>
            <a:r>
              <a:rPr lang="it-IT" sz="2800" i="1" dirty="0" smtClean="0"/>
              <a:t>t</a:t>
            </a:r>
            <a:r>
              <a:rPr lang="it-IT" sz="2800" dirty="0" smtClean="0"/>
              <a:t>    </a:t>
            </a:r>
            <a:r>
              <a:rPr lang="it-IT" sz="2800" dirty="0" smtClean="0">
                <a:sym typeface="Wingdings" panose="05000000000000000000" pitchFamily="2" charset="2"/>
              </a:rPr>
              <a:t>      Argomento incompleto !!!</a:t>
            </a:r>
            <a:endParaRPr lang="it-IT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576" y="3961290"/>
                <a:ext cx="11969087" cy="987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dirty="0"/>
                  <a:t>Per Boltzmann ciò garantisce che è </a:t>
                </a:r>
                <a:r>
                  <a:rPr lang="it-IT" sz="2800" i="1" dirty="0"/>
                  <a:t>molto probabile </a:t>
                </a:r>
                <a:r>
                  <a:rPr lang="it-IT" sz="2800" dirty="0"/>
                  <a:t>che un microstato </a:t>
                </a:r>
                <a:r>
                  <a:rPr lang="it-IT" sz="2800" i="1" dirty="0"/>
                  <a:t>x</a:t>
                </a:r>
                <a:r>
                  <a:rPr lang="it-IT" sz="2800" dirty="0"/>
                  <a:t> di </a:t>
                </a:r>
              </a:p>
              <a:p>
                <a:r>
                  <a:rPr lang="it-IT" sz="2800" dirty="0"/>
                  <a:t>non-equilibrio </a:t>
                </a:r>
                <a:r>
                  <a:rPr lang="it-IT" sz="2800" dirty="0" smtClean="0"/>
                  <a:t>evolva </a:t>
                </a:r>
                <a:r>
                  <a:rPr lang="it-IT" sz="2800" dirty="0"/>
                  <a:t>nella regione di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𝑒𝑞</m:t>
                        </m:r>
                      </m:sub>
                    </m:sSub>
                  </m:oMath>
                </a14:m>
                <a:r>
                  <a:rPr lang="it-IT" sz="2800" dirty="0"/>
                  <a:t> , e poi vi resti per lunghissimo tempo.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76" y="3961290"/>
                <a:ext cx="11969087" cy="987322"/>
              </a:xfrm>
              <a:prstGeom prst="rect">
                <a:avLst/>
              </a:prstGeom>
              <a:blipFill rotWithShape="0">
                <a:blip r:embed="rId4"/>
                <a:stretch>
                  <a:fillRect l="-1070" t="-6173" b="-1358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6" y="3452451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Zermelo (1894): Obiezione di Ricorrenza</a:t>
            </a:r>
            <a:endParaRPr lang="it-IT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76" y="1566203"/>
            <a:ext cx="3477846" cy="41734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9461" y="1547445"/>
            <a:ext cx="85328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Teorema di Poincarè </a:t>
            </a:r>
            <a:r>
              <a:rPr lang="it-IT" sz="2800" dirty="0" smtClean="0"/>
              <a:t>in meccanica Hamiltoniana implica</a:t>
            </a:r>
          </a:p>
          <a:p>
            <a:r>
              <a:rPr lang="it-IT" sz="2800" dirty="0" smtClean="0"/>
              <a:t>che, se lo spazio delle fasi è limitato, un sistema dinamico</a:t>
            </a:r>
          </a:p>
          <a:p>
            <a:r>
              <a:rPr lang="it-IT" sz="2800" dirty="0"/>
              <a:t>s</a:t>
            </a:r>
            <a:r>
              <a:rPr lang="it-IT" sz="2800" dirty="0" smtClean="0"/>
              <a:t>i ritroverà arbitrariamente vicino al suo stato iniziale</a:t>
            </a:r>
          </a:p>
          <a:p>
            <a:r>
              <a:rPr lang="it-IT" sz="2800" dirty="0"/>
              <a:t>d</a:t>
            </a:r>
            <a:r>
              <a:rPr lang="it-IT" sz="2800" dirty="0" smtClean="0"/>
              <a:t>opo un intervallo di tempo </a:t>
            </a:r>
            <a:r>
              <a:rPr lang="it-IT" sz="2800" i="1" dirty="0" smtClean="0"/>
              <a:t>t </a:t>
            </a:r>
            <a:r>
              <a:rPr lang="it-IT" sz="2800" dirty="0" smtClean="0"/>
              <a:t> sufficientemente lungo.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3529" y="3652910"/>
            <a:ext cx="85625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Zermelo </a:t>
            </a:r>
            <a:r>
              <a:rPr lang="it-IT" sz="2800" dirty="0" smtClean="0"/>
              <a:t>ne conclude </a:t>
            </a:r>
            <a:r>
              <a:rPr lang="it-IT" sz="2800" dirty="0"/>
              <a:t>che, se il sistema evolve </a:t>
            </a:r>
            <a:r>
              <a:rPr lang="it-IT" sz="2800" dirty="0" smtClean="0"/>
              <a:t>con un </a:t>
            </a:r>
            <a:r>
              <a:rPr lang="it-IT" sz="2800" i="1" dirty="0" smtClean="0"/>
              <a:t>aumento di entropia </a:t>
            </a:r>
            <a:r>
              <a:rPr lang="it-IT" sz="2800" dirty="0" smtClean="0"/>
              <a:t>per </a:t>
            </a:r>
            <a:r>
              <a:rPr lang="it-IT" sz="2800" dirty="0"/>
              <a:t>un certo periodo, dopo un tempo </a:t>
            </a:r>
            <a:r>
              <a:rPr lang="it-IT" sz="2800" dirty="0" smtClean="0"/>
              <a:t>sufficientemente </a:t>
            </a:r>
            <a:r>
              <a:rPr lang="it-IT" sz="2800" dirty="0"/>
              <a:t>lungo (anche se astronomico) il </a:t>
            </a:r>
            <a:r>
              <a:rPr lang="it-IT" sz="2800" dirty="0" smtClean="0"/>
              <a:t>sistema, riavvicinandosi </a:t>
            </a:r>
            <a:r>
              <a:rPr lang="it-IT" sz="2800" dirty="0"/>
              <a:t>allo stato </a:t>
            </a:r>
            <a:r>
              <a:rPr lang="it-IT" sz="2800" dirty="0" smtClean="0"/>
              <a:t>iniziale, </a:t>
            </a:r>
            <a:r>
              <a:rPr lang="it-IT" sz="2800" dirty="0"/>
              <a:t>dovrà necessariamente </a:t>
            </a:r>
            <a:r>
              <a:rPr lang="it-IT" sz="2800" dirty="0" smtClean="0"/>
              <a:t>subire </a:t>
            </a:r>
            <a:r>
              <a:rPr lang="it-IT" sz="2800" dirty="0"/>
              <a:t>una </a:t>
            </a:r>
            <a:r>
              <a:rPr lang="it-IT" sz="2800" i="1" dirty="0" smtClean="0"/>
              <a:t>diminuzione </a:t>
            </a:r>
            <a:r>
              <a:rPr lang="it-IT" sz="2800" i="1" dirty="0"/>
              <a:t>di </a:t>
            </a:r>
            <a:r>
              <a:rPr lang="it-IT" sz="2800" i="1" dirty="0" smtClean="0"/>
              <a:t>entropia</a:t>
            </a:r>
            <a:r>
              <a:rPr lang="it-IT" sz="2800" dirty="0" smtClean="0"/>
              <a:t> !!!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42974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Boltzmann (1895): Curva </a:t>
            </a:r>
            <a:r>
              <a:rPr lang="it-IT" sz="4000" i="1" dirty="0" smtClean="0"/>
              <a:t>-H</a:t>
            </a:r>
            <a:endParaRPr lang="it-IT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487594" y="1448967"/>
            <a:ext cx="770440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(a) Per la maggior parte del tempo </a:t>
            </a:r>
            <a:r>
              <a:rPr lang="it-IT" sz="2800" i="1" dirty="0" smtClean="0"/>
              <a:t>t</a:t>
            </a:r>
            <a:r>
              <a:rPr lang="it-IT" sz="2800" dirty="0" smtClean="0"/>
              <a:t>, </a:t>
            </a:r>
          </a:p>
          <a:p>
            <a:r>
              <a:rPr lang="it-IT" sz="2800" i="1" dirty="0"/>
              <a:t> </a:t>
            </a:r>
            <a:r>
              <a:rPr lang="it-IT" sz="2800" i="1" dirty="0" smtClean="0"/>
              <a:t>           -H(t)</a:t>
            </a:r>
            <a:r>
              <a:rPr lang="it-IT" sz="2800" dirty="0" smtClean="0"/>
              <a:t> rimane vicino al suo massimo </a:t>
            </a:r>
            <a:r>
              <a:rPr lang="it-IT" sz="2800" i="1" dirty="0" smtClean="0"/>
              <a:t>–H(max)</a:t>
            </a:r>
          </a:p>
          <a:p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(b) Occasionalmente, ma raramente,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        </a:t>
            </a:r>
            <a:r>
              <a:rPr lang="it-IT" sz="2800" i="1" dirty="0"/>
              <a:t>-H(t)</a:t>
            </a:r>
            <a:r>
              <a:rPr lang="it-IT" sz="2800" dirty="0"/>
              <a:t> </a:t>
            </a:r>
            <a:r>
              <a:rPr lang="it-IT" sz="2800" dirty="0" smtClean="0"/>
              <a:t>scende verso un minimo locale</a:t>
            </a:r>
            <a:endParaRPr lang="it-IT" sz="2800" dirty="0"/>
          </a:p>
          <a:p>
            <a:endParaRPr lang="it-IT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(c) Minimi locali più bassi hanno una probabilità</a:t>
            </a:r>
          </a:p>
          <a:p>
            <a:r>
              <a:rPr lang="it-IT" sz="2800" dirty="0"/>
              <a:t> </a:t>
            </a:r>
            <a:r>
              <a:rPr lang="it-IT" sz="2800" dirty="0" smtClean="0"/>
              <a:t>          più bassa di minimi locali più alti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5" y="1458497"/>
            <a:ext cx="4756229" cy="36351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7281" y="5151997"/>
            <a:ext cx="11839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Per Boltzmann la curva </a:t>
            </a:r>
            <a:r>
              <a:rPr lang="it-IT" sz="2800" i="1" dirty="0" smtClean="0"/>
              <a:t>–H </a:t>
            </a:r>
            <a:r>
              <a:rPr lang="it-IT" sz="2800" dirty="0" smtClean="0"/>
              <a:t>rappresenta l’entropia dell’intero </a:t>
            </a:r>
            <a:r>
              <a:rPr lang="it-IT" sz="2800" i="1" dirty="0" smtClean="0"/>
              <a:t>Universo</a:t>
            </a:r>
            <a:r>
              <a:rPr lang="it-IT" sz="2800" dirty="0" smtClean="0"/>
              <a:t> nel tempo.</a:t>
            </a:r>
          </a:p>
          <a:p>
            <a:r>
              <a:rPr lang="it-IT" sz="2800" dirty="0" smtClean="0"/>
              <a:t>Tuttavia, Boltzmann non fornisce alcuna dimostrazione di (a) e (b)!</a:t>
            </a:r>
            <a:endParaRPr lang="it-IT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66" y="3452451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Dove (o quando) ci troviamo?</a:t>
            </a:r>
            <a:endParaRPr lang="it-IT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33" y="1275616"/>
            <a:ext cx="5822220" cy="44499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9997" y="5101107"/>
            <a:ext cx="3460653" cy="8213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chemeClr val="tx1"/>
                </a:solidFill>
              </a:rPr>
              <a:t>Ipotesi di Bassa Entropia del Passato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2792">
            <a:off x="2697414" y="2502744"/>
            <a:ext cx="526962" cy="526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4053" y="2222697"/>
            <a:ext cx="706065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Per Boltzmann l’Universo è nello </a:t>
            </a:r>
            <a:r>
              <a:rPr lang="it-IT" sz="2800" b="1" dirty="0" smtClean="0"/>
              <a:t>stato A</a:t>
            </a:r>
            <a:r>
              <a:rPr lang="it-IT" sz="2800" dirty="0" smtClean="0"/>
              <a:t>:</a:t>
            </a:r>
          </a:p>
          <a:p>
            <a:endParaRPr lang="it-IT" sz="1000" dirty="0" smtClean="0"/>
          </a:p>
          <a:p>
            <a:r>
              <a:rPr lang="it-IT" sz="2800" dirty="0" smtClean="0"/>
              <a:t>Entropia cresce nel futuro (predizioni corrette)</a:t>
            </a:r>
          </a:p>
          <a:p>
            <a:r>
              <a:rPr lang="it-IT" sz="2800" dirty="0" smtClean="0"/>
              <a:t>        e cresce nel passato (retrodizioni corrette)</a:t>
            </a:r>
            <a:endParaRPr lang="it-IT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318780" y="5036234"/>
            <a:ext cx="7948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Entropia dell’Universo nel lontano passato (Big Bang) era estremamente bassa.       </a:t>
            </a:r>
            <a:r>
              <a:rPr lang="it-IT" sz="2800" dirty="0" smtClean="0">
                <a:sym typeface="Wingdings" panose="05000000000000000000" pitchFamily="2" charset="2"/>
              </a:rPr>
              <a:t>  Bassa Probabilità!</a:t>
            </a:r>
            <a:endParaRPr lang="it-IT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1" y="3846343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0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Distinzione soggettiva</a:t>
            </a:r>
            <a:endParaRPr lang="it-IT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7" y="1275616"/>
            <a:ext cx="5822220" cy="4449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2792">
            <a:off x="2725550" y="2460540"/>
            <a:ext cx="526962" cy="52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88275">
            <a:off x="902293" y="2462917"/>
            <a:ext cx="526962" cy="526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382" y="2303239"/>
            <a:ext cx="66732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Stato A e Stato B hanno la stessa probabilità:</a:t>
            </a:r>
          </a:p>
          <a:p>
            <a:endParaRPr lang="it-IT" sz="2000" dirty="0"/>
          </a:p>
          <a:p>
            <a:r>
              <a:rPr lang="it-IT" sz="2800" dirty="0" smtClean="0"/>
              <a:t>Perché l’Universo </a:t>
            </a:r>
            <a:r>
              <a:rPr lang="it-IT" sz="2800" b="1" dirty="0" smtClean="0"/>
              <a:t>non</a:t>
            </a:r>
            <a:r>
              <a:rPr lang="it-IT" sz="2800" dirty="0" smtClean="0"/>
              <a:t> si trova nello </a:t>
            </a:r>
            <a:r>
              <a:rPr lang="it-IT" sz="2800" b="1" dirty="0" smtClean="0"/>
              <a:t>Stato B</a:t>
            </a:r>
            <a:r>
              <a:rPr lang="it-IT" sz="2800" dirty="0" smtClean="0"/>
              <a:t>?</a:t>
            </a:r>
            <a:endParaRPr lang="it-IT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" y="5050301"/>
            <a:ext cx="12009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/>
              <a:t>S</a:t>
            </a:r>
            <a:r>
              <a:rPr lang="it-IT" sz="2800" dirty="0" smtClean="0"/>
              <a:t>e fossimo nello Stato B percepiremmo la distinzione Passato\Futuro </a:t>
            </a:r>
          </a:p>
          <a:p>
            <a:r>
              <a:rPr lang="it-IT" sz="2800" dirty="0" smtClean="0"/>
              <a:t>orientata verso la diminuzione di Entropia      </a:t>
            </a:r>
            <a:r>
              <a:rPr lang="it-IT" sz="2800" dirty="0" smtClean="0">
                <a:sym typeface="Wingdings" panose="05000000000000000000" pitchFamily="2" charset="2"/>
              </a:rPr>
              <a:t>    Non-oggettività della Freccia!</a:t>
            </a:r>
            <a:endParaRPr lang="it-IT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1" y="3846343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8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Analogia Spaziale: Sopra\Sotto</a:t>
            </a:r>
            <a:endParaRPr lang="it-IT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944526" y="1308292"/>
            <a:ext cx="10308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«Per l’universo, i due versi del tempo sono indistinguibili, proprio come nello spazio non c’è un sopra e un sotto» </a:t>
            </a:r>
            <a:r>
              <a:rPr lang="it-IT" sz="2800" dirty="0" smtClean="0"/>
              <a:t>(Boltzmann 1895)  </a:t>
            </a:r>
            <a:endParaRPr lang="it-IT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2369236"/>
            <a:ext cx="2912012" cy="291201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1554481" y="1913206"/>
            <a:ext cx="0" cy="773724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554481" y="4971761"/>
            <a:ext cx="0" cy="824128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83214" y="4690406"/>
            <a:ext cx="8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SOTTO</a:t>
            </a:r>
            <a:endParaRPr lang="it-IT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137138" y="2606045"/>
            <a:ext cx="823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SOTTO</a:t>
            </a:r>
            <a:endParaRPr lang="it-IT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137138" y="1607236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SOPRA</a:t>
            </a:r>
            <a:endParaRPr lang="it-IT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120725" y="574079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SOPRA</a:t>
            </a:r>
            <a:endParaRPr lang="it-IT" b="1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80" y="2010377"/>
            <a:ext cx="526962" cy="52696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82197" y="5159198"/>
            <a:ext cx="526962" cy="52696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18117" y="2996419"/>
            <a:ext cx="97489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/>
              <a:t>D</a:t>
            </a:r>
            <a:r>
              <a:rPr lang="it-IT" sz="2800" dirty="0" smtClean="0"/>
              <a:t>istinzione Sopra\Sotto è definita dal verso della gravità,</a:t>
            </a:r>
          </a:p>
          <a:p>
            <a:r>
              <a:rPr lang="it-IT" sz="2800" dirty="0" smtClean="0"/>
              <a:t>           ma non è assoluta: cambia sempre per ciascun osservatore</a:t>
            </a:r>
          </a:p>
          <a:p>
            <a:endParaRPr lang="it-IT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800" dirty="0"/>
              <a:t>D</a:t>
            </a:r>
            <a:r>
              <a:rPr lang="it-IT" sz="2800" dirty="0" smtClean="0"/>
              <a:t>istinzione Passato\Futuro dipende dalla nostra orientazione: per noi, futuro verso l’aumento di entropia </a:t>
            </a:r>
          </a:p>
        </p:txBody>
      </p:sp>
    </p:spTree>
    <p:extLst>
      <p:ext uri="{BB962C8B-B14F-4D97-AF65-F5344CB8AC3E}">
        <p14:creationId xmlns:p14="http://schemas.microsoft.com/office/powerpoint/2010/main" val="303098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Retrodizioni e memoria passata</a:t>
            </a:r>
            <a:endParaRPr lang="it-IT" sz="4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497" y="1275616"/>
            <a:ext cx="5822220" cy="44499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92792">
            <a:off x="2725550" y="2460540"/>
            <a:ext cx="526962" cy="526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85" y="2744270"/>
            <a:ext cx="526962" cy="526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75382" y="2303239"/>
            <a:ext cx="667323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Stato A e Stato C hanno la stessa probabilità,</a:t>
            </a:r>
          </a:p>
          <a:p>
            <a:endParaRPr lang="it-IT" sz="2000" dirty="0"/>
          </a:p>
          <a:p>
            <a:r>
              <a:rPr lang="it-IT" sz="2800" dirty="0"/>
              <a:t>m</a:t>
            </a:r>
            <a:r>
              <a:rPr lang="it-IT" sz="2800" dirty="0" smtClean="0"/>
              <a:t>a il  </a:t>
            </a:r>
            <a:r>
              <a:rPr lang="it-IT" sz="2800" b="1" dirty="0" smtClean="0"/>
              <a:t>Passato</a:t>
            </a:r>
            <a:r>
              <a:rPr lang="it-IT" sz="2800" dirty="0" smtClean="0"/>
              <a:t> dello </a:t>
            </a:r>
            <a:r>
              <a:rPr lang="it-IT" sz="2800" b="1" dirty="0" smtClean="0"/>
              <a:t>Stato C </a:t>
            </a:r>
            <a:r>
              <a:rPr lang="it-IT" sz="2800" dirty="0" smtClean="0"/>
              <a:t>è più </a:t>
            </a:r>
            <a:r>
              <a:rPr lang="it-IT" sz="2800" b="1" dirty="0" smtClean="0"/>
              <a:t>probabile</a:t>
            </a:r>
            <a:r>
              <a:rPr lang="it-IT" sz="2800" dirty="0"/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" y="5050301"/>
            <a:ext cx="1200912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Le retrodizioni dallo Stato A, anche se corrette (aumento entropia), sono meno </a:t>
            </a:r>
          </a:p>
          <a:p>
            <a:r>
              <a:rPr lang="it-IT" sz="2800" dirty="0" smtClean="0">
                <a:sym typeface="Wingdings" panose="05000000000000000000" pitchFamily="2" charset="2"/>
              </a:rPr>
              <a:t>probabili di quelle dallo Stato C      Memoria ed evidenza passata inaffidabili!</a:t>
            </a:r>
            <a:endParaRPr lang="it-IT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961" y="3846343"/>
            <a:ext cx="2208629" cy="220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7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Eddington (1928)</a:t>
            </a:r>
            <a:endParaRPr lang="it-IT" sz="4000" dirty="0"/>
          </a:p>
        </p:txBody>
      </p:sp>
      <p:pic>
        <p:nvPicPr>
          <p:cNvPr id="1026" name="Picture 2" descr="TIME Magazine Cover: Sir Arthur Eddington -- Apr. 16, 1934">
            <a:hlinkClick r:id="rId2" tooltip="TIME Magazine Cover: Sir Arthur Eddington -- Apr. 16, 193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2" y="1415383"/>
            <a:ext cx="3407446" cy="45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7032" y="1635621"/>
            <a:ext cx="8580747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«</a:t>
            </a:r>
            <a:r>
              <a:rPr lang="it-IT" sz="2800" i="1" dirty="0" smtClean="0">
                <a:solidFill>
                  <a:prstClr val="black"/>
                </a:solidFill>
              </a:rPr>
              <a:t>La Freccia del Tempo. </a:t>
            </a:r>
            <a:r>
              <a:rPr lang="it-IT" sz="2800" dirty="0" smtClean="0">
                <a:solidFill>
                  <a:prstClr val="black"/>
                </a:solidFill>
              </a:rPr>
              <a:t>La cosa meravigliosa riguardo al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tempo è che passa… Nel mondo quadri-dimensionale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(…) gli eventi passati e futuri sono sparsi di fronte a noi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in una mappa… Vediamo nella mappa la via dal passato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al futuro, oppure dal futuro al passato; ma non c’è nessun </a:t>
            </a:r>
          </a:p>
          <a:p>
            <a:r>
              <a:rPr lang="it-IT" sz="2800" dirty="0">
                <a:solidFill>
                  <a:prstClr val="black"/>
                </a:solidFill>
              </a:rPr>
              <a:t>c</a:t>
            </a:r>
            <a:r>
              <a:rPr lang="it-IT" sz="2800" dirty="0" smtClean="0">
                <a:solidFill>
                  <a:prstClr val="black"/>
                </a:solidFill>
              </a:rPr>
              <a:t>artello ad indicare che è un senso unico. Qualcosa deve </a:t>
            </a:r>
          </a:p>
          <a:p>
            <a:r>
              <a:rPr lang="it-IT" sz="2800" dirty="0">
                <a:solidFill>
                  <a:prstClr val="black"/>
                </a:solidFill>
              </a:rPr>
              <a:t>e</a:t>
            </a:r>
            <a:r>
              <a:rPr lang="it-IT" sz="2800" dirty="0" smtClean="0">
                <a:solidFill>
                  <a:prstClr val="black"/>
                </a:solidFill>
              </a:rPr>
              <a:t>ssere aggiunto alle concezioni geometriche racchiuse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nel mondo di Minkowski prima che diventi un’immagine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completa del mondo che conosciamo». (p. 34)</a:t>
            </a:r>
          </a:p>
          <a:p>
            <a:endParaRPr lang="it-IT" sz="28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Freccia del Tempo nella storia della fisica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1" y="374200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070" y="119575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82" y="5546406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2542" y="3783038"/>
            <a:ext cx="12079458" cy="4220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053" y="2869809"/>
            <a:ext cx="0" cy="94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7942" y="226489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Sadi Carnot </a:t>
            </a:r>
          </a:p>
          <a:p>
            <a:r>
              <a:rPr lang="it-IT" b="1" dirty="0" smtClean="0"/>
              <a:t>      1824</a:t>
            </a:r>
            <a:endParaRPr lang="it-IT" b="1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401995" y="2307101"/>
            <a:ext cx="0" cy="15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809" y="1727986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Lord Kelvin </a:t>
            </a:r>
          </a:p>
          <a:p>
            <a:r>
              <a:rPr lang="it-IT" b="1" dirty="0" smtClean="0"/>
              <a:t>     1848</a:t>
            </a:r>
            <a:endParaRPr lang="it-IT" b="1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344530" y="2672862"/>
            <a:ext cx="0" cy="113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9821" y="2065605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Clausius </a:t>
            </a:r>
          </a:p>
          <a:p>
            <a:r>
              <a:rPr lang="it-IT" b="1" dirty="0" smtClean="0"/>
              <a:t>   1865</a:t>
            </a:r>
            <a:endParaRPr lang="it-IT" b="1" dirty="0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44332" y="3812345"/>
            <a:ext cx="0" cy="92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51344" y="4752534"/>
            <a:ext cx="10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1860-67</a:t>
            </a:r>
          </a:p>
          <a:p>
            <a:r>
              <a:rPr lang="it-IT" b="1" dirty="0" smtClean="0"/>
              <a:t> Maxwell</a:t>
            </a:r>
            <a:endParaRPr lang="it-IT" b="1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371470" y="3812345"/>
            <a:ext cx="0" cy="36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357" y="414762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1872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9270609" y="3770141"/>
            <a:ext cx="0" cy="1237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75083" y="497527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1877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10944667" y="3770141"/>
            <a:ext cx="0" cy="64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51484" y="435864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     1895</a:t>
            </a:r>
          </a:p>
          <a:p>
            <a:r>
              <a:rPr lang="it-IT" b="1" dirty="0" smtClean="0"/>
              <a:t>Boltzmann</a:t>
            </a:r>
            <a:endParaRPr lang="it-IT" b="1" dirty="0"/>
          </a:p>
        </p:txBody>
      </p:sp>
      <p:sp>
        <p:nvSpPr>
          <p:cNvPr id="51" name="Rectangle 50"/>
          <p:cNvSpPr/>
          <p:nvPr/>
        </p:nvSpPr>
        <p:spPr>
          <a:xfrm>
            <a:off x="5065168" y="5621610"/>
            <a:ext cx="2934669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TEORIA CINETICA DEI GAS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16582" y="5633333"/>
            <a:ext cx="2909503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MECCANICA STATISTICA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1349" y="1328615"/>
            <a:ext cx="3266041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TERMODINAMICA CLASSICA</a:t>
            </a:r>
            <a:endParaRPr lang="it-IT" sz="2000" b="1" dirty="0">
              <a:solidFill>
                <a:schemeClr val="tx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975631"/>
            <a:ext cx="2695759" cy="149614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829994" y="4836942"/>
            <a:ext cx="4347716" cy="67955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Ipotesi sulla costituzione molecolare della materia</a:t>
            </a:r>
          </a:p>
        </p:txBody>
      </p:sp>
      <p:sp>
        <p:nvSpPr>
          <p:cNvPr id="56" name="Oval 55"/>
          <p:cNvSpPr/>
          <p:nvPr/>
        </p:nvSpPr>
        <p:spPr>
          <a:xfrm>
            <a:off x="396416" y="4103073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Meccanica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</a:rPr>
              <a:t>Classica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730458" y="4159351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Probabilità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9256545" y="3165230"/>
            <a:ext cx="0" cy="63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35928" y="2274279"/>
            <a:ext cx="161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REVERSIBILITA’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Loschmidt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 1877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17704" y="2735382"/>
            <a:ext cx="0" cy="100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3815" y="1868658"/>
            <a:ext cx="1529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  RICORRENZA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Zermelo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1894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La Freccia del Tempo nella storia della fisica</a:t>
            </a: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365761" y="3742006"/>
            <a:ext cx="11193040" cy="28135"/>
          </a:xfrm>
          <a:prstGeom prst="line">
            <a:avLst/>
          </a:prstGeom>
          <a:ln w="381000">
            <a:gradFill flip="none" rotWithShape="1">
              <a:gsLst>
                <a:gs pos="5000">
                  <a:schemeClr val="accent1">
                    <a:lumMod val="0"/>
                    <a:lumOff val="100000"/>
                  </a:schemeClr>
                </a:gs>
                <a:gs pos="0">
                  <a:schemeClr val="accent1">
                    <a:lumMod val="0"/>
                    <a:lumOff val="100000"/>
                  </a:schemeClr>
                </a:gs>
                <a:gs pos="91000">
                  <a:schemeClr val="accent1">
                    <a:lumMod val="10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-14070" y="1195751"/>
            <a:ext cx="4574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MACROSCOPICO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2582" y="5546406"/>
            <a:ext cx="430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MICROSCOPICO</a:t>
            </a:r>
            <a:endParaRPr lang="it-IT" sz="3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2542" y="3783038"/>
            <a:ext cx="12079458" cy="42204"/>
          </a:xfrm>
          <a:prstGeom prst="straightConnector1">
            <a:avLst/>
          </a:prstGeom>
          <a:ln w="889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75053" y="2869809"/>
            <a:ext cx="0" cy="942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727942" y="2264897"/>
            <a:ext cx="1337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Sadi Carnot 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      1824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01995" y="2307101"/>
            <a:ext cx="0" cy="1547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808809" y="1727986"/>
            <a:ext cx="1296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Lord Kelvin 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     1848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6344530" y="2672862"/>
            <a:ext cx="0" cy="1139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49821" y="2065605"/>
            <a:ext cx="1015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Clausius 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   1865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344332" y="3812345"/>
            <a:ext cx="0" cy="9200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51344" y="4752534"/>
            <a:ext cx="105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 1860-67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 Maxwell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371470" y="3812345"/>
            <a:ext cx="0" cy="3634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92357" y="4147626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     1872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Boltzmann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9270609" y="3770141"/>
            <a:ext cx="0" cy="12379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675083" y="4975279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     1877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Boltzmann</a:t>
            </a:r>
            <a:endParaRPr lang="it-IT" b="1" dirty="0">
              <a:solidFill>
                <a:prstClr val="black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10944667" y="3770141"/>
            <a:ext cx="0" cy="647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351484" y="4358642"/>
            <a:ext cx="1213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     1895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Boltzmann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065168" y="5621610"/>
            <a:ext cx="2934669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TEORIA CINETICA DEI GAS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8916582" y="5633333"/>
            <a:ext cx="2909503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MECCANICA STATISTICA</a:t>
            </a:r>
            <a:endParaRPr lang="it-IT" sz="2000" b="1" dirty="0">
              <a:solidFill>
                <a:prstClr val="black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751349" y="1328615"/>
            <a:ext cx="3266041" cy="399362"/>
          </a:xfrm>
          <a:prstGeom prst="rect">
            <a:avLst/>
          </a:prstGeom>
          <a:solidFill>
            <a:srgbClr val="C00000">
              <a:alpha val="52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prstClr val="black"/>
                </a:solidFill>
              </a:rPr>
              <a:t>TERMODINAMICA CLASSICA</a:t>
            </a:r>
            <a:endParaRPr lang="it-IT" sz="2000" b="1" dirty="0">
              <a:solidFill>
                <a:prstClr val="black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3" y="1975631"/>
            <a:ext cx="2695759" cy="1496146"/>
          </a:xfrm>
          <a:prstGeom prst="rect">
            <a:avLst/>
          </a:prstGeom>
        </p:spPr>
      </p:pic>
      <p:sp>
        <p:nvSpPr>
          <p:cNvPr id="55" name="Oval 54"/>
          <p:cNvSpPr/>
          <p:nvPr/>
        </p:nvSpPr>
        <p:spPr>
          <a:xfrm>
            <a:off x="829994" y="4836942"/>
            <a:ext cx="4347716" cy="67955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Ipotesi sulla costituzione molecolare della materia</a:t>
            </a:r>
          </a:p>
        </p:txBody>
      </p:sp>
      <p:sp>
        <p:nvSpPr>
          <p:cNvPr id="56" name="Oval 55"/>
          <p:cNvSpPr/>
          <p:nvPr/>
        </p:nvSpPr>
        <p:spPr>
          <a:xfrm>
            <a:off x="396416" y="4103073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Meccanica</a:t>
            </a:r>
          </a:p>
          <a:p>
            <a:pPr algn="ctr"/>
            <a:r>
              <a:rPr lang="it-IT" b="1" dirty="0" smtClean="0">
                <a:solidFill>
                  <a:prstClr val="black"/>
                </a:solidFill>
              </a:rPr>
              <a:t>Classica</a:t>
            </a:r>
            <a:endParaRPr lang="it-IT" b="1" dirty="0">
              <a:solidFill>
                <a:prstClr val="black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3730458" y="4163907"/>
            <a:ext cx="2091219" cy="646331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lumMod val="99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prstClr val="black"/>
                </a:solidFill>
              </a:rPr>
              <a:t>Probabilità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9256545" y="3165230"/>
            <a:ext cx="0" cy="6330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435928" y="2274279"/>
            <a:ext cx="16117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REVERSIBILITA’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Loschmidt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 1877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10817704" y="2735382"/>
            <a:ext cx="0" cy="10066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10063815" y="1868658"/>
            <a:ext cx="1423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RICORRENZA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Zermelo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        1894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685409" y="3784209"/>
            <a:ext cx="0" cy="130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106449" y="5015135"/>
            <a:ext cx="1151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prstClr val="black"/>
                </a:solidFill>
              </a:rPr>
              <a:t>     1928</a:t>
            </a:r>
          </a:p>
          <a:p>
            <a:r>
              <a:rPr lang="it-IT" b="1" dirty="0" smtClean="0">
                <a:solidFill>
                  <a:prstClr val="black"/>
                </a:solidFill>
              </a:rPr>
              <a:t>Eddington</a:t>
            </a:r>
            <a:endParaRPr lang="it-IT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8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26" y="139166"/>
            <a:ext cx="11940387" cy="84040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Freccia del Tempo dopo Boltzmann: problema aperto</a:t>
            </a:r>
            <a:endParaRPr lang="it-IT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863" y="1195752"/>
            <a:ext cx="12437636" cy="6678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Meccanica </a:t>
            </a:r>
            <a:r>
              <a:rPr lang="it-IT" sz="2800" b="1" dirty="0"/>
              <a:t>S</a:t>
            </a:r>
            <a:r>
              <a:rPr lang="it-IT" sz="2800" b="1" dirty="0" smtClean="0"/>
              <a:t>tatistica Boltzmanniana:</a:t>
            </a:r>
            <a:r>
              <a:rPr lang="it-IT" sz="2800" dirty="0" smtClean="0"/>
              <a:t> validità statistica dell’equazione di Boltzmann </a:t>
            </a:r>
          </a:p>
          <a:p>
            <a:r>
              <a:rPr lang="it-IT" sz="2800" dirty="0" smtClean="0"/>
              <a:t>nel limite di Boltzmann-Grad (Cercignani 1972; Lanford 1975), entropia aumenta </a:t>
            </a:r>
          </a:p>
          <a:p>
            <a:r>
              <a:rPr lang="it-IT" sz="2800" dirty="0" smtClean="0"/>
              <a:t>–dH(t)\dt &gt;0 fino all’equilibrio. Ma: brevissima durata; condizione asimmetrica?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1400" dirty="0" smtClean="0"/>
          </a:p>
          <a:p>
            <a:r>
              <a:rPr lang="it-IT" sz="2800" b="1" dirty="0" smtClean="0"/>
              <a:t>Meccanica Statistica Gibbsiana </a:t>
            </a:r>
            <a:r>
              <a:rPr lang="it-IT" sz="2800" dirty="0" smtClean="0"/>
              <a:t>(Gibbs 1902)</a:t>
            </a:r>
            <a:r>
              <a:rPr lang="it-IT" sz="2800" i="1" dirty="0" smtClean="0"/>
              <a:t>: </a:t>
            </a:r>
            <a:r>
              <a:rPr lang="it-IT" sz="2800" dirty="0" smtClean="0"/>
              <a:t>equilibrio stazionario, descrizione </a:t>
            </a:r>
          </a:p>
          <a:p>
            <a:r>
              <a:rPr lang="it-IT" sz="2800" dirty="0" smtClean="0"/>
              <a:t>della fasi termodinamiche. Ma:  entropia di Gibbs costante dS(t)\dt = 0; </a:t>
            </a:r>
            <a:r>
              <a:rPr lang="it-IT" sz="2800" i="1" dirty="0" smtClean="0"/>
              <a:t>ensembles</a:t>
            </a:r>
            <a:r>
              <a:rPr lang="it-IT" sz="2800" dirty="0" smtClean="0"/>
              <a:t>?</a:t>
            </a:r>
            <a:endParaRPr lang="it-IT" sz="800" dirty="0" smtClean="0"/>
          </a:p>
          <a:p>
            <a:endParaRPr lang="it-IT" sz="1400" b="1" dirty="0" smtClean="0"/>
          </a:p>
          <a:p>
            <a:r>
              <a:rPr lang="it-IT" sz="2800" b="1" dirty="0" smtClean="0"/>
              <a:t>Ergodicità: </a:t>
            </a:r>
            <a:r>
              <a:rPr lang="it-IT" sz="2800" dirty="0" smtClean="0"/>
              <a:t>ipotesi dinamica di Boltzmann (1868) non valida in generale, altre </a:t>
            </a:r>
          </a:p>
          <a:p>
            <a:r>
              <a:rPr lang="it-IT" sz="2800" dirty="0" smtClean="0"/>
              <a:t>condizioni asimmetriche</a:t>
            </a:r>
            <a:r>
              <a:rPr lang="it-IT" sz="2800" dirty="0"/>
              <a:t> </a:t>
            </a:r>
            <a:r>
              <a:rPr lang="it-IT" sz="2800" dirty="0" smtClean="0"/>
              <a:t>più deboli (quasi-ergodicità, transitività metrica)</a:t>
            </a:r>
          </a:p>
          <a:p>
            <a:r>
              <a:rPr lang="it-IT" sz="2800" dirty="0" smtClean="0"/>
              <a:t>possono essere valide per sistemi realistici. </a:t>
            </a:r>
            <a:r>
              <a:rPr lang="it-IT" sz="2800" dirty="0"/>
              <a:t>M</a:t>
            </a:r>
            <a:r>
              <a:rPr lang="it-IT" sz="2800" dirty="0" smtClean="0"/>
              <a:t>a: giustificazione fisica e concettuale?</a:t>
            </a:r>
          </a:p>
          <a:p>
            <a:endParaRPr lang="it-IT" sz="800" dirty="0"/>
          </a:p>
          <a:p>
            <a:r>
              <a:rPr lang="it-IT" sz="2800" b="1" dirty="0" smtClean="0"/>
              <a:t>Interventismo: </a:t>
            </a:r>
            <a:r>
              <a:rPr lang="it-IT" sz="2800" dirty="0" smtClean="0"/>
              <a:t>dinamica non-deterministica non simmetrica rispetto a T, intervento </a:t>
            </a:r>
          </a:p>
          <a:p>
            <a:r>
              <a:rPr lang="it-IT" sz="2800" dirty="0" smtClean="0"/>
              <a:t>dell’ambiente esterno. Ma: freccia del tempo nell’Universo?; </a:t>
            </a:r>
            <a:r>
              <a:rPr lang="it-IT" sz="2800" dirty="0"/>
              <a:t>p</a:t>
            </a:r>
            <a:r>
              <a:rPr lang="it-IT" sz="2800" dirty="0" smtClean="0"/>
              <a:t>rocessi spontanei? </a:t>
            </a:r>
          </a:p>
          <a:p>
            <a:endParaRPr lang="it-IT" sz="2800" b="1" dirty="0" smtClean="0"/>
          </a:p>
          <a:p>
            <a:endParaRPr lang="it-IT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2800" dirty="0" smtClean="0"/>
          </a:p>
          <a:p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4193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Una direzione per la didattica: obiettivi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-64397" y="1365161"/>
            <a:ext cx="1262129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14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Introdurre e spiegare concetti base di fisica termica (termodinamica e meccanica statistica) nel contesto del suo sviluppo storico-critico</a:t>
            </a:r>
            <a:endParaRPr lang="it-IT" sz="4000" dirty="0" smtClean="0"/>
          </a:p>
          <a:p>
            <a:endParaRPr lang="it-IT" sz="4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4000" b="1" dirty="0" smtClean="0"/>
              <a:t>Mostrare come i fondamenti di fisica matematica </a:t>
            </a:r>
          </a:p>
          <a:p>
            <a:r>
              <a:rPr lang="it-IT" sz="4000" b="1" dirty="0"/>
              <a:t> </a:t>
            </a:r>
            <a:r>
              <a:rPr lang="it-IT" sz="4000" b="1" dirty="0" smtClean="0"/>
              <a:t>   sono intrisecamente legati a problemi filosofici aperti</a:t>
            </a:r>
          </a:p>
          <a:p>
            <a:endParaRPr lang="it-IT" sz="4000" b="1" dirty="0" smtClean="0"/>
          </a:p>
          <a:p>
            <a:endParaRPr lang="it-IT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0090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56" y="1558342"/>
            <a:ext cx="5612071" cy="43173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43026" y="139166"/>
            <a:ext cx="11940387" cy="840400"/>
          </a:xfrm>
        </p:spPr>
        <p:txBody>
          <a:bodyPr>
            <a:normAutofit/>
          </a:bodyPr>
          <a:lstStyle/>
          <a:p>
            <a:r>
              <a:rPr lang="it-IT" sz="4000" dirty="0" smtClean="0"/>
              <a:t>Grazie a tutti per l’attenzione!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1359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Freccia del Tempo: Verso</a:t>
            </a:r>
            <a:endParaRPr lang="it-IT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34849" y="2125015"/>
            <a:ext cx="581075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Freccia del Tempo Psicologica</a:t>
            </a:r>
          </a:p>
          <a:p>
            <a:endParaRPr lang="it-IT" sz="800" b="1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Ricordi del passato, ma non del futuro</a:t>
            </a:r>
            <a:endParaRPr lang="it-IT" sz="800" dirty="0" smtClean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prstClr val="black"/>
                </a:solidFill>
              </a:rPr>
              <a:t>Futuro incerto, ma passato determinato</a:t>
            </a:r>
            <a:endParaRPr lang="it-IT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4879" y="1427403"/>
            <a:ext cx="20705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FF0000"/>
                </a:solidFill>
              </a:rPr>
              <a:t>PASSATO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7469" y="1427403"/>
            <a:ext cx="19714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FF0000"/>
                </a:solidFill>
              </a:rPr>
              <a:t>FUTURO</a:t>
            </a:r>
            <a:endParaRPr lang="it-IT" sz="4000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594765" y="1586483"/>
            <a:ext cx="10222" cy="22127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496" y="2248169"/>
            <a:ext cx="2088049" cy="14094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337" y="2269236"/>
            <a:ext cx="2082550" cy="1388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2701" y="4131972"/>
            <a:ext cx="666137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Freccia del Tempo Fisica</a:t>
            </a:r>
          </a:p>
          <a:p>
            <a:endParaRPr lang="it-IT" sz="800" b="1" dirty="0" smtClean="0">
              <a:solidFill>
                <a:prstClr val="black"/>
              </a:solidFill>
            </a:endParaRPr>
          </a:p>
          <a:p>
            <a:r>
              <a:rPr lang="it-IT" sz="2400" b="1" dirty="0" smtClean="0">
                <a:solidFill>
                  <a:prstClr val="black"/>
                </a:solidFill>
              </a:rPr>
              <a:t>PROCESSI IRREVERSIBILI </a:t>
            </a:r>
            <a:r>
              <a:rPr lang="it-IT" sz="2400" dirty="0" smtClean="0">
                <a:solidFill>
                  <a:prstClr val="black"/>
                </a:solidFill>
              </a:rPr>
              <a:t>accadono in una direzione </a:t>
            </a:r>
          </a:p>
          <a:p>
            <a:r>
              <a:rPr lang="it-IT" sz="2400" dirty="0" smtClean="0">
                <a:solidFill>
                  <a:prstClr val="black"/>
                </a:solidFill>
              </a:rPr>
              <a:t>temporale, ma non nella direzione opposta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9607644" y="3917587"/>
            <a:ext cx="10222" cy="1601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01" y="4259969"/>
            <a:ext cx="2131837" cy="12679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312" y="4211390"/>
            <a:ext cx="2095051" cy="1519718"/>
          </a:xfrm>
          <a:prstGeom prst="rect">
            <a:avLst/>
          </a:prstGeom>
        </p:spPr>
      </p:pic>
      <p:sp>
        <p:nvSpPr>
          <p:cNvPr id="23" name="Curved Down Arrow 22"/>
          <p:cNvSpPr/>
          <p:nvPr/>
        </p:nvSpPr>
        <p:spPr>
          <a:xfrm>
            <a:off x="8319752" y="3940935"/>
            <a:ext cx="2691685" cy="525098"/>
          </a:xfrm>
          <a:prstGeom prst="curvedDownArrow">
            <a:avLst/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25" name="Curved Down Arrow 24"/>
          <p:cNvSpPr/>
          <p:nvPr/>
        </p:nvSpPr>
        <p:spPr>
          <a:xfrm rot="10800000">
            <a:off x="8261136" y="5490794"/>
            <a:ext cx="2691685" cy="525098"/>
          </a:xfrm>
          <a:prstGeom prst="curvedDownArrow">
            <a:avLst/>
          </a:prstGeom>
          <a:gradFill flip="none" rotWithShape="1">
            <a:gsLst>
              <a:gs pos="0">
                <a:srgbClr val="C0000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58" y="5640957"/>
            <a:ext cx="489397" cy="4893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940" y="3725916"/>
            <a:ext cx="747773" cy="49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Verso del Tempo</a:t>
            </a:r>
            <a:endParaRPr lang="it-IT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0" y="3845456"/>
            <a:ext cx="3917356" cy="21607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21" y="1509211"/>
            <a:ext cx="3917356" cy="21563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830" y="1589644"/>
            <a:ext cx="7281160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ASIMMETRIA</a:t>
            </a:r>
          </a:p>
          <a:p>
            <a:endParaRPr lang="it-IT" sz="1000" b="1" dirty="0" smtClean="0">
              <a:solidFill>
                <a:srgbClr val="C00000"/>
              </a:solidFill>
            </a:endParaRPr>
          </a:p>
          <a:p>
            <a:r>
              <a:rPr lang="it-IT" sz="3200" b="1" dirty="0" smtClean="0"/>
              <a:t>Distinzione fra i due versi: Passato\Futuro</a:t>
            </a:r>
            <a:endParaRPr lang="it-IT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19830" y="3936605"/>
            <a:ext cx="788303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C00000"/>
                </a:solidFill>
              </a:rPr>
              <a:t>ORIENTAZIONE</a:t>
            </a:r>
          </a:p>
          <a:p>
            <a:pPr lvl="0"/>
            <a:endParaRPr lang="it-IT" sz="1000" b="1" dirty="0">
              <a:solidFill>
                <a:srgbClr val="C00000"/>
              </a:solidFill>
            </a:endParaRPr>
          </a:p>
          <a:p>
            <a:pPr lvl="0"/>
            <a:r>
              <a:rPr lang="it-IT" sz="3200" b="1" dirty="0" smtClean="0">
                <a:solidFill>
                  <a:prstClr val="black"/>
                </a:solidFill>
              </a:rPr>
              <a:t>Passato 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 Futuro, ma </a:t>
            </a:r>
            <a:r>
              <a:rPr lang="it-IT" sz="3200" b="1" i="1" dirty="0" smtClean="0">
                <a:solidFill>
                  <a:prstClr val="black"/>
                </a:solidFill>
                <a:sym typeface="Wingdings" panose="05000000000000000000" pitchFamily="2" charset="2"/>
              </a:rPr>
              <a:t>non</a:t>
            </a:r>
            <a:r>
              <a:rPr lang="it-IT" sz="32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 Futuro  Passato</a:t>
            </a:r>
            <a:endParaRPr lang="it-IT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6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Eddington (1928): Tempo ed equilibrio </a:t>
            </a:r>
            <a:endParaRPr lang="it-IT" sz="4000" dirty="0"/>
          </a:p>
        </p:txBody>
      </p:sp>
      <p:pic>
        <p:nvPicPr>
          <p:cNvPr id="1026" name="Picture 2" descr="TIME Magazine Cover: Sir Arthur Eddington -- Apr. 16, 1934">
            <a:hlinkClick r:id="rId2" tooltip="TIME Magazine Cover: Sir Arthur Eddington -- Apr. 16, 193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2" y="1415383"/>
            <a:ext cx="3407446" cy="45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8052" y="1635621"/>
            <a:ext cx="851207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«In tale regione [di equilibrio termodinamico] perdiamo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la freccia del tempo. Si ricordi che la freccia del tempo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punta in direzione dell’aumento di un elemento casuale.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Quando l’elemento casuale ha raggiunto il suo limite e</a:t>
            </a:r>
          </a:p>
          <a:p>
            <a:r>
              <a:rPr lang="it-IT" sz="2800" dirty="0">
                <a:solidFill>
                  <a:prstClr val="black"/>
                </a:solidFill>
              </a:rPr>
              <a:t>d</a:t>
            </a:r>
            <a:r>
              <a:rPr lang="it-IT" sz="2800" dirty="0" smtClean="0">
                <a:solidFill>
                  <a:prstClr val="black"/>
                </a:solidFill>
              </a:rPr>
              <a:t>iventa stazionario la freccia non sa da quale parte</a:t>
            </a:r>
          </a:p>
          <a:p>
            <a:r>
              <a:rPr lang="it-IT" sz="2800" dirty="0">
                <a:solidFill>
                  <a:prstClr val="black"/>
                </a:solidFill>
              </a:rPr>
              <a:t>p</a:t>
            </a:r>
            <a:r>
              <a:rPr lang="it-IT" sz="2800" dirty="0" smtClean="0">
                <a:solidFill>
                  <a:prstClr val="black"/>
                </a:solidFill>
              </a:rPr>
              <a:t>untare… Il tempo è ancora là e mantiene le sue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proprietà ordinarie, ma ha perso la sua freccia;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come lo spazio si estende, ma non «passa» ». (p. 39)</a:t>
            </a:r>
          </a:p>
          <a:p>
            <a:endParaRPr lang="it-IT" sz="28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5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dirty="0" smtClean="0"/>
              <a:t>Eddington (1928): Seconda Legge</a:t>
            </a:r>
            <a:endParaRPr lang="it-IT" sz="4000" dirty="0"/>
          </a:p>
        </p:txBody>
      </p:sp>
      <p:pic>
        <p:nvPicPr>
          <p:cNvPr id="1026" name="Picture 2" descr="TIME Magazine Cover: Sir Arthur Eddington -- Apr. 16, 1934">
            <a:hlinkClick r:id="rId2" tooltip="TIME Magazine Cover: Sir Arthur Eddington -- Apr. 16, 1934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2" y="1415383"/>
            <a:ext cx="3407446" cy="45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2964" y="1452746"/>
            <a:ext cx="8653074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prstClr val="black"/>
                </a:solidFill>
              </a:rPr>
              <a:t>«La legge che l’entropia aumenta sempre (…) occupa,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io credo, la posizione suprema fra le leggi di Natura.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Se (…) la vostra teoria dell’universo preferita è in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disaccordo con le equazioni di Maxwell – allora tanto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peggio per le equazioni di Maxwell. Se si trova che è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contraddetta dalle osservazioni –beh, questi sperimentali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fanno pasticci a volte. Ma se si scopre che la vostra teoria </a:t>
            </a:r>
          </a:p>
          <a:p>
            <a:r>
              <a:rPr lang="it-IT" sz="2800" dirty="0" smtClean="0">
                <a:solidFill>
                  <a:prstClr val="black"/>
                </a:solidFill>
              </a:rPr>
              <a:t>va contro la seconda legge della termodinamica non vi do </a:t>
            </a:r>
          </a:p>
          <a:p>
            <a:r>
              <a:rPr lang="it-IT" sz="2800" dirty="0">
                <a:solidFill>
                  <a:prstClr val="black"/>
                </a:solidFill>
              </a:rPr>
              <a:t>a</a:t>
            </a:r>
            <a:r>
              <a:rPr lang="it-IT" sz="2800" dirty="0" smtClean="0">
                <a:solidFill>
                  <a:prstClr val="black"/>
                </a:solidFill>
              </a:rPr>
              <a:t>lcuna possibilità; non c’è niente da fare se non collassare </a:t>
            </a:r>
          </a:p>
          <a:p>
            <a:r>
              <a:rPr lang="it-IT" sz="2800" dirty="0">
                <a:solidFill>
                  <a:prstClr val="black"/>
                </a:solidFill>
              </a:rPr>
              <a:t>n</a:t>
            </a:r>
            <a:r>
              <a:rPr lang="it-IT" sz="2800" dirty="0" smtClean="0">
                <a:solidFill>
                  <a:prstClr val="black"/>
                </a:solidFill>
              </a:rPr>
              <a:t>ella più profonda umiliazione». (p. 74-75)</a:t>
            </a:r>
          </a:p>
          <a:p>
            <a:endParaRPr lang="it-IT" sz="2800" i="1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6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2720</Words>
  <Application>Microsoft Office PowerPoint</Application>
  <PresentationFormat>Widescreen</PresentationFormat>
  <Paragraphs>654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Wingdings</vt:lpstr>
      <vt:lpstr>POLI</vt:lpstr>
      <vt:lpstr>1_POLI</vt:lpstr>
      <vt:lpstr>Equation</vt:lpstr>
      <vt:lpstr>La Freccia del Tempo: Una direzione per lo studio della termodinamica</vt:lpstr>
      <vt:lpstr>Una direzione per la didattica: obiettivi</vt:lpstr>
      <vt:lpstr>Indice: seguendo la direzione della freccia…</vt:lpstr>
      <vt:lpstr>Sir Arthur Eddington (1882-1944)</vt:lpstr>
      <vt:lpstr>Eddington (1928)</vt:lpstr>
      <vt:lpstr>Freccia del Tempo: Verso</vt:lpstr>
      <vt:lpstr>Verso del Tempo</vt:lpstr>
      <vt:lpstr>Eddington (1928): Tempo ed equilibrio </vt:lpstr>
      <vt:lpstr>Eddington (1928): Seconda Legge</vt:lpstr>
      <vt:lpstr>Einstein: Termodinamica come teoria universale</vt:lpstr>
      <vt:lpstr>Irreversibilità Termodinamica</vt:lpstr>
      <vt:lpstr>Irreversibilità Termodinamica: Fatti Empirici</vt:lpstr>
      <vt:lpstr>Irreversibilità Termodinamica: Teoria</vt:lpstr>
      <vt:lpstr>Verso del Tempo</vt:lpstr>
      <vt:lpstr>Programma Entropico</vt:lpstr>
      <vt:lpstr>Programma Entropico: domande fondamentali</vt:lpstr>
      <vt:lpstr>Inversione Temporale e Leggi Dinamiche</vt:lpstr>
      <vt:lpstr>Simmetria Temporale: Dinamica classica</vt:lpstr>
      <vt:lpstr>Simmetria T: moto uniforme</vt:lpstr>
      <vt:lpstr>Problema della Freccia del Tempo</vt:lpstr>
      <vt:lpstr>Problema della Freccia del Tempo</vt:lpstr>
      <vt:lpstr>La Freccia del Tempo nella storia della fisica</vt:lpstr>
      <vt:lpstr>Clausius (1865): Entropia Termodinamica</vt:lpstr>
      <vt:lpstr>La Seconda Legge</vt:lpstr>
      <vt:lpstr>Aumento di Entropia (gas ideale)</vt:lpstr>
      <vt:lpstr>Tempo ed Entropia Termodinamica</vt:lpstr>
      <vt:lpstr>Origine dell’Irreversibilità Termodinamica</vt:lpstr>
      <vt:lpstr>La Freccia del Tempo nella storia della fisica</vt:lpstr>
      <vt:lpstr>La Freccia del Tempo nella storia della fisica</vt:lpstr>
      <vt:lpstr>Teoria Cinetica dei Gas</vt:lpstr>
      <vt:lpstr>Maxwell (1860-1867): Equilibrio</vt:lpstr>
      <vt:lpstr>Evoluzione temporale</vt:lpstr>
      <vt:lpstr>Boltzmann (1872): Dinamica Macroscopica</vt:lpstr>
      <vt:lpstr>Boltzmann (1872): Tendenza all’Equilibrio</vt:lpstr>
      <vt:lpstr>Non-equilibrio e Aumento monotonico di Entropia </vt:lpstr>
      <vt:lpstr>Loschmidt (1877): Obiezione di Reversibilità</vt:lpstr>
      <vt:lpstr>Microstato: Simmetria Temporale</vt:lpstr>
      <vt:lpstr>Macrostato: Asimmetria Temporale</vt:lpstr>
      <vt:lpstr>«Will anyone say exactly what the H-theorem means?»</vt:lpstr>
      <vt:lpstr>Boltzmann (1877)</vt:lpstr>
      <vt:lpstr>Meccanica Statistica</vt:lpstr>
      <vt:lpstr>Argomento Combinatorio</vt:lpstr>
      <vt:lpstr>Tendenza all’Equilibrio?</vt:lpstr>
      <vt:lpstr>Zermelo (1894): Obiezione di Ricorrenza</vt:lpstr>
      <vt:lpstr>Boltzmann (1895): Curva -H</vt:lpstr>
      <vt:lpstr>Dove (o quando) ci troviamo?</vt:lpstr>
      <vt:lpstr>Distinzione soggettiva</vt:lpstr>
      <vt:lpstr>Analogia Spaziale: Sopra\Sotto</vt:lpstr>
      <vt:lpstr>Retrodizioni e memoria passata</vt:lpstr>
      <vt:lpstr>La Freccia del Tempo nella storia della fisica</vt:lpstr>
      <vt:lpstr>La Freccia del Tempo nella storia della fisica</vt:lpstr>
      <vt:lpstr>Freccia del Tempo dopo Boltzmann: problema aperto</vt:lpstr>
      <vt:lpstr>Una direzione per la didattica: obiettivi</vt:lpstr>
      <vt:lpstr>Grazie a tutti per l’attenzione!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Freccia del Tempo</dc:title>
  <dc:creator>User</dc:creator>
  <cp:lastModifiedBy>User</cp:lastModifiedBy>
  <cp:revision>272</cp:revision>
  <cp:lastPrinted>2018-10-16T12:01:05Z</cp:lastPrinted>
  <dcterms:created xsi:type="dcterms:W3CDTF">2018-04-23T10:36:12Z</dcterms:created>
  <dcterms:modified xsi:type="dcterms:W3CDTF">2018-10-17T07:36:33Z</dcterms:modified>
</cp:coreProperties>
</file>